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6" r:id="rId2"/>
    <p:sldMasterId id="2147483784" r:id="rId3"/>
    <p:sldMasterId id="2147483817" r:id="rId4"/>
  </p:sldMasterIdLst>
  <p:notesMasterIdLst>
    <p:notesMasterId r:id="rId44"/>
  </p:notesMasterIdLst>
  <p:sldIdLst>
    <p:sldId id="285" r:id="rId5"/>
    <p:sldId id="3401" r:id="rId6"/>
    <p:sldId id="935" r:id="rId7"/>
    <p:sldId id="348" r:id="rId8"/>
    <p:sldId id="2684" r:id="rId9"/>
    <p:sldId id="3396" r:id="rId10"/>
    <p:sldId id="2683" r:id="rId11"/>
    <p:sldId id="297" r:id="rId12"/>
    <p:sldId id="288" r:id="rId13"/>
    <p:sldId id="296" r:id="rId14"/>
    <p:sldId id="292" r:id="rId15"/>
    <p:sldId id="287" r:id="rId16"/>
    <p:sldId id="270" r:id="rId17"/>
    <p:sldId id="259" r:id="rId18"/>
    <p:sldId id="286" r:id="rId19"/>
    <p:sldId id="261" r:id="rId20"/>
    <p:sldId id="262" r:id="rId21"/>
    <p:sldId id="263" r:id="rId22"/>
    <p:sldId id="565" r:id="rId23"/>
    <p:sldId id="932" r:id="rId24"/>
    <p:sldId id="933" r:id="rId25"/>
    <p:sldId id="264" r:id="rId26"/>
    <p:sldId id="293" r:id="rId27"/>
    <p:sldId id="294" r:id="rId28"/>
    <p:sldId id="295" r:id="rId29"/>
    <p:sldId id="511" r:id="rId30"/>
    <p:sldId id="282" r:id="rId31"/>
    <p:sldId id="280" r:id="rId32"/>
    <p:sldId id="298" r:id="rId33"/>
    <p:sldId id="3398" r:id="rId34"/>
    <p:sldId id="513" r:id="rId35"/>
    <p:sldId id="3403" r:id="rId36"/>
    <p:sldId id="792" r:id="rId37"/>
    <p:sldId id="797" r:id="rId38"/>
    <p:sldId id="799" r:id="rId39"/>
    <p:sldId id="798" r:id="rId40"/>
    <p:sldId id="3400" r:id="rId41"/>
    <p:sldId id="3404" r:id="rId42"/>
    <p:sldId id="27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ney, Caroline A" initials="CCA" lastIdx="2" clrIdx="0">
    <p:extLst>
      <p:ext uri="{19B8F6BF-5375-455C-9EA6-DF929625EA0E}">
        <p15:presenceInfo xmlns:p15="http://schemas.microsoft.com/office/powerpoint/2012/main" userId="S-1-5-21-2639968619-2551131868-2516129401-205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p:scale>
          <a:sx n="72" d="100"/>
          <a:sy n="72" d="100"/>
        </p:scale>
        <p:origin x="1424" y="5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socoeentap100.washdc.state.sbu\suser$\PrainitoAM\vmmc%20cum%20over%20time%20by%20country.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Ausers\CA\SGAC\Program%20Quality\Cervical%20cancer\Country%20One-Pagers\2019%20Fact%20Sheets\Global\2019-06-11%20CXCA%20Screening%20Result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Ausers\CA\SGAC\Program%20Quality\Cervical%20cancer\Country%20One-Pagers\2019%20Fact%20Sheets\Global\2019-06-11%20CXCA%20Screening%20Result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Ausers\CA\SGAC\Program%20Quality\Cervical%20cancer\Country%20One-Pagers\2019%20Fact%20Sheets\Global\2019-06-11%20CXCA%20Screening%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ow5\Desktop\COP19\Population%20Pyramid%2090-90-90%20Stack%20Graph%20by%20Gender_TX_PVLS%2020190305_17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ow5\Desktop\COP19\Population%20Pyramid%2090-90-90%20Stack%20Graph%20by%20Gender_TX_PVLS%2020190305_1730.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ausers\ca\sgac\Gender\Adolescents\DREAMS\Impact%20assessment\2019-01-22%20Decline%20by%20District%20Graphs%202018%20data.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causers\ca\sgac\Gender\Adolescents\DREAMS\Impact%20assessment\2019-01-22%20Decline%20by%20District%20Graphs%202018%20data.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vata\Downloads\Q2%202019%20TX-CURR%20Female%20Total%20PEPFAR.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Ausers\CA\SGAC\Program%20Quality\Cervical%20cancer\Country%20One-Pagers\2019%20Fact%20Sheets\2019%20Fact%20Sheet%20Country%20Targets%20and%20Budget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Sheet1!$B$2</c:f>
              <c:strCache>
                <c:ptCount val="1"/>
                <c:pt idx="0">
                  <c:v>Botswana</c:v>
                </c:pt>
              </c:strCache>
            </c:strRef>
          </c:tx>
          <c:spPr>
            <a:solidFill>
              <a:schemeClr val="accent1"/>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Sheet1!$B$3:$B$13</c:f>
              <c:numCache>
                <c:formatCode>General</c:formatCode>
                <c:ptCount val="11"/>
                <c:pt idx="0">
                  <c:v>5180</c:v>
                </c:pt>
                <c:pt idx="1">
                  <c:v>5714</c:v>
                </c:pt>
                <c:pt idx="2">
                  <c:v>5714</c:v>
                </c:pt>
                <c:pt idx="3">
                  <c:v>14304</c:v>
                </c:pt>
                <c:pt idx="4">
                  <c:v>26768</c:v>
                </c:pt>
                <c:pt idx="5">
                  <c:v>40661</c:v>
                </c:pt>
                <c:pt idx="6">
                  <c:v>48373</c:v>
                </c:pt>
                <c:pt idx="7">
                  <c:v>72574</c:v>
                </c:pt>
                <c:pt idx="8">
                  <c:v>95219</c:v>
                </c:pt>
                <c:pt idx="9">
                  <c:v>114451</c:v>
                </c:pt>
                <c:pt idx="10">
                  <c:v>123115</c:v>
                </c:pt>
              </c:numCache>
            </c:numRef>
          </c:val>
          <c:extLst>
            <c:ext xmlns:c16="http://schemas.microsoft.com/office/drawing/2014/chart" uri="{C3380CC4-5D6E-409C-BE32-E72D297353CC}">
              <c16:uniqueId val="{00000000-6F08-4653-9570-AAE21654F7AD}"/>
            </c:ext>
          </c:extLst>
        </c:ser>
        <c:ser>
          <c:idx val="1"/>
          <c:order val="1"/>
          <c:tx>
            <c:strRef>
              <c:f>Sheet1!$C$2</c:f>
              <c:strCache>
                <c:ptCount val="1"/>
                <c:pt idx="0">
                  <c:v>Ethiopia</c:v>
                </c:pt>
              </c:strCache>
            </c:strRef>
          </c:tx>
          <c:spPr>
            <a:solidFill>
              <a:schemeClr val="accent2"/>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Sheet1!$C$3:$C$13</c:f>
              <c:numCache>
                <c:formatCode>General</c:formatCode>
                <c:ptCount val="11"/>
                <c:pt idx="0">
                  <c:v>0</c:v>
                </c:pt>
                <c:pt idx="1">
                  <c:v>3110</c:v>
                </c:pt>
                <c:pt idx="2">
                  <c:v>11346</c:v>
                </c:pt>
                <c:pt idx="3">
                  <c:v>23791</c:v>
                </c:pt>
                <c:pt idx="4">
                  <c:v>40184</c:v>
                </c:pt>
                <c:pt idx="5">
                  <c:v>52015</c:v>
                </c:pt>
                <c:pt idx="6">
                  <c:v>63322</c:v>
                </c:pt>
                <c:pt idx="7">
                  <c:v>77657</c:v>
                </c:pt>
                <c:pt idx="8">
                  <c:v>91439</c:v>
                </c:pt>
                <c:pt idx="9">
                  <c:v>114623</c:v>
                </c:pt>
                <c:pt idx="10">
                  <c:v>127332</c:v>
                </c:pt>
              </c:numCache>
            </c:numRef>
          </c:val>
          <c:extLst>
            <c:ext xmlns:c16="http://schemas.microsoft.com/office/drawing/2014/chart" uri="{C3380CC4-5D6E-409C-BE32-E72D297353CC}">
              <c16:uniqueId val="{00000001-6F08-4653-9570-AAE21654F7AD}"/>
            </c:ext>
          </c:extLst>
        </c:ser>
        <c:ser>
          <c:idx val="2"/>
          <c:order val="2"/>
          <c:tx>
            <c:strRef>
              <c:f>Sheet1!$D$2</c:f>
              <c:strCache>
                <c:ptCount val="1"/>
                <c:pt idx="0">
                  <c:v>Kenya</c:v>
                </c:pt>
              </c:strCache>
            </c:strRef>
          </c:tx>
          <c:spPr>
            <a:solidFill>
              <a:schemeClr val="accent3"/>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Sheet1!$D$3:$D$13</c:f>
              <c:numCache>
                <c:formatCode>General</c:formatCode>
                <c:ptCount val="11"/>
                <c:pt idx="0">
                  <c:v>45657</c:v>
                </c:pt>
                <c:pt idx="1">
                  <c:v>158231</c:v>
                </c:pt>
                <c:pt idx="2">
                  <c:v>341019</c:v>
                </c:pt>
                <c:pt idx="3">
                  <c:v>499297</c:v>
                </c:pt>
                <c:pt idx="4">
                  <c:v>714148</c:v>
                </c:pt>
                <c:pt idx="5">
                  <c:v>943538</c:v>
                </c:pt>
                <c:pt idx="6">
                  <c:v>1177351</c:v>
                </c:pt>
                <c:pt idx="7">
                  <c:v>1441841</c:v>
                </c:pt>
                <c:pt idx="8">
                  <c:v>1669113</c:v>
                </c:pt>
                <c:pt idx="9">
                  <c:v>1974734</c:v>
                </c:pt>
                <c:pt idx="10">
                  <c:v>2136041</c:v>
                </c:pt>
              </c:numCache>
            </c:numRef>
          </c:val>
          <c:extLst>
            <c:ext xmlns:c16="http://schemas.microsoft.com/office/drawing/2014/chart" uri="{C3380CC4-5D6E-409C-BE32-E72D297353CC}">
              <c16:uniqueId val="{00000002-6F08-4653-9570-AAE21654F7AD}"/>
            </c:ext>
          </c:extLst>
        </c:ser>
        <c:ser>
          <c:idx val="3"/>
          <c:order val="3"/>
          <c:tx>
            <c:strRef>
              <c:f>Sheet1!$E$2</c:f>
              <c:strCache>
                <c:ptCount val="1"/>
                <c:pt idx="0">
                  <c:v>Lesotho</c:v>
                </c:pt>
              </c:strCache>
            </c:strRef>
          </c:tx>
          <c:spPr>
            <a:solidFill>
              <a:schemeClr val="accent4"/>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Sheet1!$E$3:$E$13</c:f>
              <c:numCache>
                <c:formatCode>General</c:formatCode>
                <c:ptCount val="11"/>
                <c:pt idx="0">
                  <c:v>0</c:v>
                </c:pt>
                <c:pt idx="1">
                  <c:v>0</c:v>
                </c:pt>
                <c:pt idx="2">
                  <c:v>199</c:v>
                </c:pt>
                <c:pt idx="3">
                  <c:v>7170</c:v>
                </c:pt>
                <c:pt idx="4">
                  <c:v>43588</c:v>
                </c:pt>
                <c:pt idx="5">
                  <c:v>82763</c:v>
                </c:pt>
                <c:pt idx="6">
                  <c:v>111672</c:v>
                </c:pt>
                <c:pt idx="7">
                  <c:v>143381</c:v>
                </c:pt>
                <c:pt idx="8">
                  <c:v>168826</c:v>
                </c:pt>
                <c:pt idx="9">
                  <c:v>193269</c:v>
                </c:pt>
                <c:pt idx="10">
                  <c:v>206570</c:v>
                </c:pt>
              </c:numCache>
            </c:numRef>
          </c:val>
          <c:extLst>
            <c:ext xmlns:c16="http://schemas.microsoft.com/office/drawing/2014/chart" uri="{C3380CC4-5D6E-409C-BE32-E72D297353CC}">
              <c16:uniqueId val="{00000003-6F08-4653-9570-AAE21654F7AD}"/>
            </c:ext>
          </c:extLst>
        </c:ser>
        <c:ser>
          <c:idx val="4"/>
          <c:order val="4"/>
          <c:tx>
            <c:strRef>
              <c:f>Sheet1!$F$2</c:f>
              <c:strCache>
                <c:ptCount val="1"/>
                <c:pt idx="0">
                  <c:v>Malawi</c:v>
                </c:pt>
              </c:strCache>
            </c:strRef>
          </c:tx>
          <c:spPr>
            <a:solidFill>
              <a:schemeClr val="accent5"/>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Sheet1!$F$3:$F$13</c:f>
              <c:numCache>
                <c:formatCode>General</c:formatCode>
                <c:ptCount val="11"/>
                <c:pt idx="0">
                  <c:v>0</c:v>
                </c:pt>
                <c:pt idx="1">
                  <c:v>0</c:v>
                </c:pt>
                <c:pt idx="2">
                  <c:v>778</c:v>
                </c:pt>
                <c:pt idx="3">
                  <c:v>14092</c:v>
                </c:pt>
                <c:pt idx="4">
                  <c:v>81476</c:v>
                </c:pt>
                <c:pt idx="5">
                  <c:v>149810</c:v>
                </c:pt>
                <c:pt idx="6">
                  <c:v>240630</c:v>
                </c:pt>
                <c:pt idx="7">
                  <c:v>323011</c:v>
                </c:pt>
                <c:pt idx="8">
                  <c:v>421543</c:v>
                </c:pt>
                <c:pt idx="9">
                  <c:v>564893</c:v>
                </c:pt>
                <c:pt idx="10">
                  <c:v>604576</c:v>
                </c:pt>
              </c:numCache>
            </c:numRef>
          </c:val>
          <c:extLst>
            <c:ext xmlns:c16="http://schemas.microsoft.com/office/drawing/2014/chart" uri="{C3380CC4-5D6E-409C-BE32-E72D297353CC}">
              <c16:uniqueId val="{00000004-6F08-4653-9570-AAE21654F7AD}"/>
            </c:ext>
          </c:extLst>
        </c:ser>
        <c:ser>
          <c:idx val="5"/>
          <c:order val="5"/>
          <c:tx>
            <c:strRef>
              <c:f>Sheet1!$G$2</c:f>
              <c:strCache>
                <c:ptCount val="1"/>
                <c:pt idx="0">
                  <c:v>Mozambique</c:v>
                </c:pt>
              </c:strCache>
            </c:strRef>
          </c:tx>
          <c:spPr>
            <a:solidFill>
              <a:schemeClr val="accent6"/>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Sheet1!$G$3:$G$13</c:f>
              <c:numCache>
                <c:formatCode>General</c:formatCode>
                <c:ptCount val="11"/>
                <c:pt idx="0">
                  <c:v>0</c:v>
                </c:pt>
                <c:pt idx="1">
                  <c:v>4009</c:v>
                </c:pt>
                <c:pt idx="2">
                  <c:v>22955</c:v>
                </c:pt>
                <c:pt idx="3">
                  <c:v>101957</c:v>
                </c:pt>
                <c:pt idx="4">
                  <c:v>231538</c:v>
                </c:pt>
                <c:pt idx="5">
                  <c:v>392198</c:v>
                </c:pt>
                <c:pt idx="6">
                  <c:v>579384</c:v>
                </c:pt>
                <c:pt idx="7">
                  <c:v>821177</c:v>
                </c:pt>
                <c:pt idx="8">
                  <c:v>1136416</c:v>
                </c:pt>
                <c:pt idx="9">
                  <c:v>1507853</c:v>
                </c:pt>
                <c:pt idx="10">
                  <c:v>1662999</c:v>
                </c:pt>
              </c:numCache>
            </c:numRef>
          </c:val>
          <c:extLst>
            <c:ext xmlns:c16="http://schemas.microsoft.com/office/drawing/2014/chart" uri="{C3380CC4-5D6E-409C-BE32-E72D297353CC}">
              <c16:uniqueId val="{00000005-6F08-4653-9570-AAE21654F7AD}"/>
            </c:ext>
          </c:extLst>
        </c:ser>
        <c:ser>
          <c:idx val="6"/>
          <c:order val="6"/>
          <c:tx>
            <c:strRef>
              <c:f>Sheet1!$H$2</c:f>
              <c:strCache>
                <c:ptCount val="1"/>
                <c:pt idx="0">
                  <c:v>Namibia</c:v>
                </c:pt>
              </c:strCache>
            </c:strRef>
          </c:tx>
          <c:spPr>
            <a:solidFill>
              <a:schemeClr val="accent1">
                <a:lumMod val="60000"/>
              </a:schemeClr>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Sheet1!$H$3:$H$13</c:f>
              <c:numCache>
                <c:formatCode>General</c:formatCode>
                <c:ptCount val="11"/>
                <c:pt idx="0">
                  <c:v>117</c:v>
                </c:pt>
                <c:pt idx="1">
                  <c:v>1346</c:v>
                </c:pt>
                <c:pt idx="2">
                  <c:v>6725</c:v>
                </c:pt>
                <c:pt idx="3">
                  <c:v>12846</c:v>
                </c:pt>
                <c:pt idx="4">
                  <c:v>12846</c:v>
                </c:pt>
                <c:pt idx="5">
                  <c:v>13631</c:v>
                </c:pt>
                <c:pt idx="6">
                  <c:v>23558</c:v>
                </c:pt>
                <c:pt idx="7">
                  <c:v>38674</c:v>
                </c:pt>
                <c:pt idx="8">
                  <c:v>66410</c:v>
                </c:pt>
                <c:pt idx="9">
                  <c:v>105075</c:v>
                </c:pt>
                <c:pt idx="10">
                  <c:v>113790</c:v>
                </c:pt>
              </c:numCache>
            </c:numRef>
          </c:val>
          <c:extLst>
            <c:ext xmlns:c16="http://schemas.microsoft.com/office/drawing/2014/chart" uri="{C3380CC4-5D6E-409C-BE32-E72D297353CC}">
              <c16:uniqueId val="{00000006-6F08-4653-9570-AAE21654F7AD}"/>
            </c:ext>
          </c:extLst>
        </c:ser>
        <c:ser>
          <c:idx val="7"/>
          <c:order val="7"/>
          <c:tx>
            <c:strRef>
              <c:f>Sheet1!$I$2</c:f>
              <c:strCache>
                <c:ptCount val="1"/>
                <c:pt idx="0">
                  <c:v>Rwanda</c:v>
                </c:pt>
              </c:strCache>
            </c:strRef>
          </c:tx>
          <c:spPr>
            <a:solidFill>
              <a:schemeClr val="accent2">
                <a:lumMod val="60000"/>
              </a:schemeClr>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Sheet1!$I$3:$I$13</c:f>
              <c:numCache>
                <c:formatCode>General</c:formatCode>
                <c:ptCount val="11"/>
                <c:pt idx="0">
                  <c:v>0</c:v>
                </c:pt>
                <c:pt idx="1">
                  <c:v>896</c:v>
                </c:pt>
                <c:pt idx="2">
                  <c:v>4818</c:v>
                </c:pt>
                <c:pt idx="3">
                  <c:v>22457</c:v>
                </c:pt>
                <c:pt idx="4">
                  <c:v>58898</c:v>
                </c:pt>
                <c:pt idx="5">
                  <c:v>133701</c:v>
                </c:pt>
                <c:pt idx="6">
                  <c:v>198749</c:v>
                </c:pt>
                <c:pt idx="7">
                  <c:v>248953</c:v>
                </c:pt>
                <c:pt idx="8">
                  <c:v>424855</c:v>
                </c:pt>
                <c:pt idx="9">
                  <c:v>581547</c:v>
                </c:pt>
                <c:pt idx="10">
                  <c:v>643174</c:v>
                </c:pt>
              </c:numCache>
            </c:numRef>
          </c:val>
          <c:extLst>
            <c:ext xmlns:c16="http://schemas.microsoft.com/office/drawing/2014/chart" uri="{C3380CC4-5D6E-409C-BE32-E72D297353CC}">
              <c16:uniqueId val="{00000007-6F08-4653-9570-AAE21654F7AD}"/>
            </c:ext>
          </c:extLst>
        </c:ser>
        <c:ser>
          <c:idx val="8"/>
          <c:order val="8"/>
          <c:tx>
            <c:strRef>
              <c:f>Sheet1!$J$2</c:f>
              <c:strCache>
                <c:ptCount val="1"/>
                <c:pt idx="0">
                  <c:v>South Africa</c:v>
                </c:pt>
              </c:strCache>
            </c:strRef>
          </c:tx>
          <c:spPr>
            <a:solidFill>
              <a:schemeClr val="accent3">
                <a:lumMod val="60000"/>
              </a:schemeClr>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Sheet1!$J$3:$J$13</c:f>
              <c:numCache>
                <c:formatCode>General</c:formatCode>
                <c:ptCount val="11"/>
                <c:pt idx="0">
                  <c:v>18100</c:v>
                </c:pt>
                <c:pt idx="1">
                  <c:v>33056</c:v>
                </c:pt>
                <c:pt idx="2">
                  <c:v>105060</c:v>
                </c:pt>
                <c:pt idx="3">
                  <c:v>275909</c:v>
                </c:pt>
                <c:pt idx="4">
                  <c:v>570886</c:v>
                </c:pt>
                <c:pt idx="5">
                  <c:v>898359</c:v>
                </c:pt>
                <c:pt idx="6">
                  <c:v>1370406</c:v>
                </c:pt>
                <c:pt idx="7">
                  <c:v>1726323</c:v>
                </c:pt>
                <c:pt idx="8">
                  <c:v>2186991</c:v>
                </c:pt>
                <c:pt idx="9">
                  <c:v>2705058</c:v>
                </c:pt>
                <c:pt idx="10">
                  <c:v>2932292</c:v>
                </c:pt>
              </c:numCache>
            </c:numRef>
          </c:val>
          <c:extLst>
            <c:ext xmlns:c16="http://schemas.microsoft.com/office/drawing/2014/chart" uri="{C3380CC4-5D6E-409C-BE32-E72D297353CC}">
              <c16:uniqueId val="{00000008-6F08-4653-9570-AAE21654F7AD}"/>
            </c:ext>
          </c:extLst>
        </c:ser>
        <c:ser>
          <c:idx val="9"/>
          <c:order val="9"/>
          <c:tx>
            <c:strRef>
              <c:f>Sheet1!$K$2</c:f>
              <c:strCache>
                <c:ptCount val="1"/>
                <c:pt idx="0">
                  <c:v>Swaziland</c:v>
                </c:pt>
              </c:strCache>
            </c:strRef>
          </c:tx>
          <c:spPr>
            <a:solidFill>
              <a:schemeClr val="accent4">
                <a:lumMod val="60000"/>
              </a:schemeClr>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Sheet1!$K$3:$K$13</c:f>
              <c:numCache>
                <c:formatCode>General</c:formatCode>
                <c:ptCount val="11"/>
                <c:pt idx="0">
                  <c:v>3802</c:v>
                </c:pt>
                <c:pt idx="1">
                  <c:v>23530</c:v>
                </c:pt>
                <c:pt idx="2">
                  <c:v>36929</c:v>
                </c:pt>
                <c:pt idx="3">
                  <c:v>51385</c:v>
                </c:pt>
                <c:pt idx="4">
                  <c:v>61093</c:v>
                </c:pt>
                <c:pt idx="5">
                  <c:v>73027</c:v>
                </c:pt>
                <c:pt idx="6">
                  <c:v>85183</c:v>
                </c:pt>
                <c:pt idx="7">
                  <c:v>101186</c:v>
                </c:pt>
                <c:pt idx="8">
                  <c:v>116257</c:v>
                </c:pt>
                <c:pt idx="9">
                  <c:v>129893</c:v>
                </c:pt>
                <c:pt idx="10">
                  <c:v>133882</c:v>
                </c:pt>
              </c:numCache>
            </c:numRef>
          </c:val>
          <c:extLst>
            <c:ext xmlns:c16="http://schemas.microsoft.com/office/drawing/2014/chart" uri="{C3380CC4-5D6E-409C-BE32-E72D297353CC}">
              <c16:uniqueId val="{00000009-6F08-4653-9570-AAE21654F7AD}"/>
            </c:ext>
          </c:extLst>
        </c:ser>
        <c:ser>
          <c:idx val="10"/>
          <c:order val="10"/>
          <c:tx>
            <c:strRef>
              <c:f>Sheet1!$L$2</c:f>
              <c:strCache>
                <c:ptCount val="1"/>
                <c:pt idx="0">
                  <c:v>Tanzania</c:v>
                </c:pt>
              </c:strCache>
            </c:strRef>
          </c:tx>
          <c:spPr>
            <a:solidFill>
              <a:schemeClr val="accent5">
                <a:lumMod val="60000"/>
              </a:schemeClr>
            </a:solidFill>
            <a:ln>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Sheet1!$L$3:$L$13</c:f>
              <c:numCache>
                <c:formatCode>General</c:formatCode>
                <c:ptCount val="11"/>
                <c:pt idx="0">
                  <c:v>262</c:v>
                </c:pt>
                <c:pt idx="1">
                  <c:v>21843</c:v>
                </c:pt>
                <c:pt idx="2">
                  <c:v>139194</c:v>
                </c:pt>
                <c:pt idx="3">
                  <c:v>291109</c:v>
                </c:pt>
                <c:pt idx="4">
                  <c:v>672503</c:v>
                </c:pt>
                <c:pt idx="5">
                  <c:v>1227176</c:v>
                </c:pt>
                <c:pt idx="6">
                  <c:v>1842265</c:v>
                </c:pt>
                <c:pt idx="7">
                  <c:v>2361702</c:v>
                </c:pt>
                <c:pt idx="8">
                  <c:v>3058274</c:v>
                </c:pt>
                <c:pt idx="9">
                  <c:v>3963586</c:v>
                </c:pt>
                <c:pt idx="10">
                  <c:v>4339497</c:v>
                </c:pt>
              </c:numCache>
            </c:numRef>
          </c:val>
          <c:extLst>
            <c:ext xmlns:c16="http://schemas.microsoft.com/office/drawing/2014/chart" uri="{C3380CC4-5D6E-409C-BE32-E72D297353CC}">
              <c16:uniqueId val="{0000000A-6F08-4653-9570-AAE21654F7AD}"/>
            </c:ext>
          </c:extLst>
        </c:ser>
        <c:ser>
          <c:idx val="11"/>
          <c:order val="11"/>
          <c:tx>
            <c:strRef>
              <c:f>Sheet1!$M$2</c:f>
              <c:strCache>
                <c:ptCount val="1"/>
                <c:pt idx="0">
                  <c:v>Uganda</c:v>
                </c:pt>
              </c:strCache>
            </c:strRef>
          </c:tx>
          <c:spPr>
            <a:solidFill>
              <a:schemeClr val="accent6">
                <a:lumMod val="60000"/>
              </a:schemeClr>
            </a:solidFill>
            <a:ln w="25400">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Sheet1!$M$3:$M$13</c:f>
              <c:numCache>
                <c:formatCode>General</c:formatCode>
                <c:ptCount val="11"/>
                <c:pt idx="0">
                  <c:v>0</c:v>
                </c:pt>
                <c:pt idx="1">
                  <c:v>9052</c:v>
                </c:pt>
                <c:pt idx="2">
                  <c:v>66184</c:v>
                </c:pt>
                <c:pt idx="3">
                  <c:v>418223</c:v>
                </c:pt>
                <c:pt idx="4">
                  <c:v>1161201</c:v>
                </c:pt>
                <c:pt idx="5">
                  <c:v>2067816</c:v>
                </c:pt>
                <c:pt idx="6">
                  <c:v>2534466</c:v>
                </c:pt>
                <c:pt idx="7">
                  <c:v>2864809</c:v>
                </c:pt>
                <c:pt idx="8">
                  <c:v>3618007</c:v>
                </c:pt>
                <c:pt idx="9">
                  <c:v>4204174</c:v>
                </c:pt>
                <c:pt idx="10">
                  <c:v>4542842</c:v>
                </c:pt>
              </c:numCache>
            </c:numRef>
          </c:val>
          <c:extLst>
            <c:ext xmlns:c16="http://schemas.microsoft.com/office/drawing/2014/chart" uri="{C3380CC4-5D6E-409C-BE32-E72D297353CC}">
              <c16:uniqueId val="{0000000B-6F08-4653-9570-AAE21654F7AD}"/>
            </c:ext>
          </c:extLst>
        </c:ser>
        <c:ser>
          <c:idx val="12"/>
          <c:order val="12"/>
          <c:tx>
            <c:strRef>
              <c:f>Sheet1!$N$2</c:f>
              <c:strCache>
                <c:ptCount val="1"/>
                <c:pt idx="0">
                  <c:v>Zambia</c:v>
                </c:pt>
              </c:strCache>
            </c:strRef>
          </c:tx>
          <c:spPr>
            <a:solidFill>
              <a:schemeClr val="accent1">
                <a:lumMod val="80000"/>
                <a:lumOff val="20000"/>
              </a:schemeClr>
            </a:solidFill>
            <a:ln w="25400">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Sheet1!$N$3:$N$13</c:f>
              <c:numCache>
                <c:formatCode>General</c:formatCode>
                <c:ptCount val="11"/>
                <c:pt idx="0">
                  <c:v>0</c:v>
                </c:pt>
                <c:pt idx="1">
                  <c:v>21236</c:v>
                </c:pt>
                <c:pt idx="2">
                  <c:v>84680</c:v>
                </c:pt>
                <c:pt idx="3">
                  <c:v>188197</c:v>
                </c:pt>
                <c:pt idx="4">
                  <c:v>387569</c:v>
                </c:pt>
                <c:pt idx="5">
                  <c:v>627033</c:v>
                </c:pt>
                <c:pt idx="6">
                  <c:v>843427</c:v>
                </c:pt>
                <c:pt idx="7">
                  <c:v>1028455</c:v>
                </c:pt>
                <c:pt idx="8">
                  <c:v>1351635</c:v>
                </c:pt>
                <c:pt idx="9">
                  <c:v>1710611</c:v>
                </c:pt>
                <c:pt idx="10">
                  <c:v>1884343</c:v>
                </c:pt>
              </c:numCache>
            </c:numRef>
          </c:val>
          <c:extLst>
            <c:ext xmlns:c16="http://schemas.microsoft.com/office/drawing/2014/chart" uri="{C3380CC4-5D6E-409C-BE32-E72D297353CC}">
              <c16:uniqueId val="{0000000C-6F08-4653-9570-AAE21654F7AD}"/>
            </c:ext>
          </c:extLst>
        </c:ser>
        <c:ser>
          <c:idx val="13"/>
          <c:order val="13"/>
          <c:tx>
            <c:strRef>
              <c:f>Sheet1!$O$2</c:f>
              <c:strCache>
                <c:ptCount val="1"/>
                <c:pt idx="0">
                  <c:v>Zimbabwe</c:v>
                </c:pt>
              </c:strCache>
            </c:strRef>
          </c:tx>
          <c:spPr>
            <a:solidFill>
              <a:schemeClr val="accent2">
                <a:lumMod val="80000"/>
                <a:lumOff val="20000"/>
              </a:schemeClr>
            </a:solidFill>
            <a:ln w="25400">
              <a:noFill/>
            </a:ln>
            <a:effectLst/>
          </c:spPr>
          <c:cat>
            <c:strRef>
              <c:f>Sheet1!$A$3:$A$13</c:f>
              <c:strCache>
                <c:ptCount val="11"/>
                <c:pt idx="0">
                  <c:v>FY2007-2009</c:v>
                </c:pt>
                <c:pt idx="1">
                  <c:v>FY2010</c:v>
                </c:pt>
                <c:pt idx="2">
                  <c:v>FY2011</c:v>
                </c:pt>
                <c:pt idx="3">
                  <c:v>FY2012</c:v>
                </c:pt>
                <c:pt idx="4">
                  <c:v>FY2013</c:v>
                </c:pt>
                <c:pt idx="5">
                  <c:v>FY2014</c:v>
                </c:pt>
                <c:pt idx="6">
                  <c:v>FY2015</c:v>
                </c:pt>
                <c:pt idx="7">
                  <c:v>FY2016</c:v>
                </c:pt>
                <c:pt idx="8">
                  <c:v>FY2017</c:v>
                </c:pt>
                <c:pt idx="9">
                  <c:v>FY2018</c:v>
                </c:pt>
                <c:pt idx="10">
                  <c:v>FY2019 Q2</c:v>
                </c:pt>
              </c:strCache>
            </c:strRef>
          </c:cat>
          <c:val>
            <c:numRef>
              <c:f>Sheet1!$O$3:$O$13</c:f>
              <c:numCache>
                <c:formatCode>General</c:formatCode>
                <c:ptCount val="11"/>
                <c:pt idx="0">
                  <c:v>0</c:v>
                </c:pt>
                <c:pt idx="1">
                  <c:v>9811</c:v>
                </c:pt>
                <c:pt idx="2">
                  <c:v>40419</c:v>
                </c:pt>
                <c:pt idx="3">
                  <c:v>77184</c:v>
                </c:pt>
                <c:pt idx="4">
                  <c:v>165298</c:v>
                </c:pt>
                <c:pt idx="5">
                  <c:v>321076</c:v>
                </c:pt>
                <c:pt idx="6">
                  <c:v>477291</c:v>
                </c:pt>
                <c:pt idx="7">
                  <c:v>636534</c:v>
                </c:pt>
                <c:pt idx="8">
                  <c:v>863833</c:v>
                </c:pt>
                <c:pt idx="9">
                  <c:v>1132328</c:v>
                </c:pt>
                <c:pt idx="10">
                  <c:v>1256848</c:v>
                </c:pt>
              </c:numCache>
            </c:numRef>
          </c:val>
          <c:extLst>
            <c:ext xmlns:c16="http://schemas.microsoft.com/office/drawing/2014/chart" uri="{C3380CC4-5D6E-409C-BE32-E72D297353CC}">
              <c16:uniqueId val="{0000000D-6F08-4653-9570-AAE21654F7AD}"/>
            </c:ext>
          </c:extLst>
        </c:ser>
        <c:dLbls>
          <c:showLegendKey val="0"/>
          <c:showVal val="0"/>
          <c:showCatName val="0"/>
          <c:showSerName val="0"/>
          <c:showPercent val="0"/>
          <c:showBubbleSize val="0"/>
        </c:dLbls>
        <c:axId val="645891448"/>
        <c:axId val="645899648"/>
      </c:areaChart>
      <c:catAx>
        <c:axId val="6458914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45899648"/>
        <c:crosses val="autoZero"/>
        <c:auto val="1"/>
        <c:lblAlgn val="ctr"/>
        <c:lblOffset val="100"/>
        <c:noMultiLvlLbl val="0"/>
      </c:catAx>
      <c:valAx>
        <c:axId val="645899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458914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200" b="1"/>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i="0" u="none" strike="noStrike" baseline="0" dirty="0">
                <a:effectLst/>
              </a:rPr>
              <a:t>Women Screened by Age, FY18 through FY19 Q2 (excluding Zambia FY18)</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'CXCA Screening Results Cumulati'!$C$38</c:f>
              <c:strCache>
                <c:ptCount val="1"/>
                <c:pt idx="0">
                  <c:v>Women Screened (Zambia FY19 Only)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'CXCA Screening Results Cumulati'!$A$39:$A$47</c:f>
              <c:strCache>
                <c:ptCount val="9"/>
                <c:pt idx="0">
                  <c:v>15-19</c:v>
                </c:pt>
                <c:pt idx="1">
                  <c:v>20-24</c:v>
                </c:pt>
                <c:pt idx="2">
                  <c:v>25-29</c:v>
                </c:pt>
                <c:pt idx="3">
                  <c:v>30-34</c:v>
                </c:pt>
                <c:pt idx="4">
                  <c:v>35-39</c:v>
                </c:pt>
                <c:pt idx="5">
                  <c:v>40-44</c:v>
                </c:pt>
                <c:pt idx="6">
                  <c:v>45-49</c:v>
                </c:pt>
                <c:pt idx="7">
                  <c:v>50+</c:v>
                </c:pt>
                <c:pt idx="8">
                  <c:v>Unknown Age</c:v>
                </c:pt>
              </c:strCache>
            </c:strRef>
          </c:cat>
          <c:val>
            <c:numRef>
              <c:f>'CXCA Screening Results Cumulati'!$C$39:$C$47</c:f>
              <c:numCache>
                <c:formatCode>#,##0</c:formatCode>
                <c:ptCount val="9"/>
                <c:pt idx="0">
                  <c:v>2896</c:v>
                </c:pt>
                <c:pt idx="1">
                  <c:v>14836</c:v>
                </c:pt>
                <c:pt idx="2">
                  <c:v>38824</c:v>
                </c:pt>
                <c:pt idx="3">
                  <c:v>55705</c:v>
                </c:pt>
                <c:pt idx="4">
                  <c:v>35426</c:v>
                </c:pt>
                <c:pt idx="5">
                  <c:v>26764</c:v>
                </c:pt>
                <c:pt idx="6">
                  <c:v>18089</c:v>
                </c:pt>
                <c:pt idx="7">
                  <c:v>17055</c:v>
                </c:pt>
                <c:pt idx="8">
                  <c:v>23334</c:v>
                </c:pt>
              </c:numCache>
            </c:numRef>
          </c:val>
          <c:extLst>
            <c:ext xmlns:c16="http://schemas.microsoft.com/office/drawing/2014/chart" uri="{C3380CC4-5D6E-409C-BE32-E72D297353CC}">
              <c16:uniqueId val="{00000000-5EEC-4D8F-A94C-6FF1EA5B905D}"/>
            </c:ext>
          </c:extLst>
        </c:ser>
        <c:dLbls>
          <c:dLblPos val="outEnd"/>
          <c:showLegendKey val="0"/>
          <c:showVal val="1"/>
          <c:showCatName val="0"/>
          <c:showSerName val="0"/>
          <c:showPercent val="0"/>
          <c:showBubbleSize val="0"/>
        </c:dLbls>
        <c:gapWidth val="219"/>
        <c:overlap val="-27"/>
        <c:axId val="427281784"/>
        <c:axId val="427288016"/>
      </c:barChart>
      <c:catAx>
        <c:axId val="42728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7288016"/>
        <c:crosses val="autoZero"/>
        <c:auto val="1"/>
        <c:lblAlgn val="ctr"/>
        <c:lblOffset val="100"/>
        <c:noMultiLvlLbl val="0"/>
      </c:catAx>
      <c:valAx>
        <c:axId val="4272880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272817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Women Treated by Age, FY18 through FY19 Q2</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'CXCA Screening Results Cumulati'!$K$55</c:f>
              <c:strCache>
                <c:ptCount val="1"/>
                <c:pt idx="0">
                  <c:v>Total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'CXCA Screening Results Cumulati'!$G$56:$G$64</c:f>
              <c:strCache>
                <c:ptCount val="9"/>
                <c:pt idx="0">
                  <c:v>15-19</c:v>
                </c:pt>
                <c:pt idx="1">
                  <c:v>20-24</c:v>
                </c:pt>
                <c:pt idx="2">
                  <c:v>25-29</c:v>
                </c:pt>
                <c:pt idx="3">
                  <c:v>30-34</c:v>
                </c:pt>
                <c:pt idx="4">
                  <c:v>35-39</c:v>
                </c:pt>
                <c:pt idx="5">
                  <c:v>40-44</c:v>
                </c:pt>
                <c:pt idx="6">
                  <c:v>45-49</c:v>
                </c:pt>
                <c:pt idx="7">
                  <c:v>50+</c:v>
                </c:pt>
                <c:pt idx="8">
                  <c:v>Unknown Age</c:v>
                </c:pt>
              </c:strCache>
            </c:strRef>
          </c:cat>
          <c:val>
            <c:numRef>
              <c:f>'CXCA Screening Results Cumulati'!$K$56:$K$64</c:f>
              <c:numCache>
                <c:formatCode>#,##0</c:formatCode>
                <c:ptCount val="9"/>
                <c:pt idx="0">
                  <c:v>75</c:v>
                </c:pt>
                <c:pt idx="1">
                  <c:v>515</c:v>
                </c:pt>
                <c:pt idx="2">
                  <c:v>1515</c:v>
                </c:pt>
                <c:pt idx="3">
                  <c:v>1498</c:v>
                </c:pt>
                <c:pt idx="4">
                  <c:v>1640</c:v>
                </c:pt>
                <c:pt idx="5">
                  <c:v>1216</c:v>
                </c:pt>
                <c:pt idx="6">
                  <c:v>764</c:v>
                </c:pt>
                <c:pt idx="7">
                  <c:v>567</c:v>
                </c:pt>
                <c:pt idx="8">
                  <c:v>1350</c:v>
                </c:pt>
              </c:numCache>
            </c:numRef>
          </c:val>
          <c:extLst>
            <c:ext xmlns:c16="http://schemas.microsoft.com/office/drawing/2014/chart" uri="{C3380CC4-5D6E-409C-BE32-E72D297353CC}">
              <c16:uniqueId val="{00000000-6752-4A3A-BD08-88A4F8922AE2}"/>
            </c:ext>
          </c:extLst>
        </c:ser>
        <c:dLbls>
          <c:dLblPos val="outEnd"/>
          <c:showLegendKey val="0"/>
          <c:showVal val="1"/>
          <c:showCatName val="0"/>
          <c:showSerName val="0"/>
          <c:showPercent val="0"/>
          <c:showBubbleSize val="0"/>
        </c:dLbls>
        <c:gapWidth val="219"/>
        <c:overlap val="-27"/>
        <c:axId val="649670040"/>
        <c:axId val="649666432"/>
      </c:barChart>
      <c:catAx>
        <c:axId val="6496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49666432"/>
        <c:crosses val="autoZero"/>
        <c:auto val="1"/>
        <c:lblAlgn val="ctr"/>
        <c:lblOffset val="100"/>
        <c:noMultiLvlLbl val="0"/>
      </c:catAx>
      <c:valAx>
        <c:axId val="64966643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49670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baseline="0">
                <a:effectLst/>
              </a:rPr>
              <a:t>Types of Treatments Used, FY18 through FY19 Q2</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'CXCA Screening Results Cumulati'!$H$55</c:f>
              <c:strCache>
                <c:ptCount val="1"/>
                <c:pt idx="0">
                  <c:v>Cryotherapy</c:v>
                </c:pt>
              </c:strCache>
            </c:strRef>
          </c:tx>
          <c:spPr>
            <a:solidFill>
              <a:schemeClr val="accent1"/>
            </a:solidFill>
            <a:ln>
              <a:noFill/>
            </a:ln>
            <a:effectLst/>
          </c:spPr>
          <c:invertIfNegative val="0"/>
          <c:dLbls>
            <c:dLbl>
              <c:idx val="0"/>
              <c:layout>
                <c:manualLayout>
                  <c:x val="3.8396707166685813E-2"/>
                  <c:y val="-8.29846391605726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AB-46D2-8A51-E82867C057FE}"/>
                </c:ext>
              </c:extLst>
            </c:dLbl>
            <c:spPr>
              <a:solidFill>
                <a:sysClr val="window" lastClr="FFFFFF"/>
              </a:solidFill>
              <a:ln w="28575">
                <a:solidFill>
                  <a:srgbClr val="5B9BD5"/>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'CXCA Screening Results Cumulati'!$G$56:$G$64</c:f>
              <c:strCache>
                <c:ptCount val="9"/>
                <c:pt idx="0">
                  <c:v>15-19</c:v>
                </c:pt>
                <c:pt idx="1">
                  <c:v>20-24</c:v>
                </c:pt>
                <c:pt idx="2">
                  <c:v>25-29</c:v>
                </c:pt>
                <c:pt idx="3">
                  <c:v>30-34</c:v>
                </c:pt>
                <c:pt idx="4">
                  <c:v>35-39</c:v>
                </c:pt>
                <c:pt idx="5">
                  <c:v>40-44</c:v>
                </c:pt>
                <c:pt idx="6">
                  <c:v>45-49</c:v>
                </c:pt>
                <c:pt idx="7">
                  <c:v>50+</c:v>
                </c:pt>
                <c:pt idx="8">
                  <c:v>Unknown Age</c:v>
                </c:pt>
              </c:strCache>
            </c:strRef>
          </c:cat>
          <c:val>
            <c:numRef>
              <c:f>'CXCA Screening Results Cumulati'!$H$56:$H$64</c:f>
              <c:numCache>
                <c:formatCode>#,##0</c:formatCode>
                <c:ptCount val="9"/>
                <c:pt idx="0">
                  <c:v>66</c:v>
                </c:pt>
                <c:pt idx="1">
                  <c:v>408</c:v>
                </c:pt>
                <c:pt idx="2">
                  <c:v>1198</c:v>
                </c:pt>
                <c:pt idx="3">
                  <c:v>1042</c:v>
                </c:pt>
                <c:pt idx="4">
                  <c:v>1118</c:v>
                </c:pt>
                <c:pt idx="5">
                  <c:v>814</c:v>
                </c:pt>
                <c:pt idx="6">
                  <c:v>512</c:v>
                </c:pt>
                <c:pt idx="7">
                  <c:v>317</c:v>
                </c:pt>
                <c:pt idx="8">
                  <c:v>1159</c:v>
                </c:pt>
              </c:numCache>
            </c:numRef>
          </c:val>
          <c:extLst>
            <c:ext xmlns:c16="http://schemas.microsoft.com/office/drawing/2014/chart" uri="{C3380CC4-5D6E-409C-BE32-E72D297353CC}">
              <c16:uniqueId val="{00000000-6DAB-46D2-8A51-E82867C057FE}"/>
            </c:ext>
          </c:extLst>
        </c:ser>
        <c:ser>
          <c:idx val="1"/>
          <c:order val="1"/>
          <c:tx>
            <c:strRef>
              <c:f>'CXCA Screening Results Cumulati'!$I$55</c:f>
              <c:strCache>
                <c:ptCount val="1"/>
                <c:pt idx="0">
                  <c:v>LEEP</c:v>
                </c:pt>
              </c:strCache>
            </c:strRef>
          </c:tx>
          <c:spPr>
            <a:solidFill>
              <a:schemeClr val="accent4"/>
            </a:solidFill>
            <a:ln>
              <a:noFill/>
            </a:ln>
            <a:effectLst/>
          </c:spPr>
          <c:invertIfNegative val="0"/>
          <c:dLbls>
            <c:dLbl>
              <c:idx val="0"/>
              <c:layout>
                <c:manualLayout>
                  <c:x val="-4.065533700002028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AB-46D2-8A51-E82867C057FE}"/>
                </c:ext>
              </c:extLst>
            </c:dLbl>
            <c:spPr>
              <a:solidFill>
                <a:sysClr val="window" lastClr="FFFFFF"/>
              </a:solidFill>
              <a:ln w="28575">
                <a:solidFill>
                  <a:srgbClr val="FFC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'CXCA Screening Results Cumulati'!$G$56:$G$64</c:f>
              <c:strCache>
                <c:ptCount val="9"/>
                <c:pt idx="0">
                  <c:v>15-19</c:v>
                </c:pt>
                <c:pt idx="1">
                  <c:v>20-24</c:v>
                </c:pt>
                <c:pt idx="2">
                  <c:v>25-29</c:v>
                </c:pt>
                <c:pt idx="3">
                  <c:v>30-34</c:v>
                </c:pt>
                <c:pt idx="4">
                  <c:v>35-39</c:v>
                </c:pt>
                <c:pt idx="5">
                  <c:v>40-44</c:v>
                </c:pt>
                <c:pt idx="6">
                  <c:v>45-49</c:v>
                </c:pt>
                <c:pt idx="7">
                  <c:v>50+</c:v>
                </c:pt>
                <c:pt idx="8">
                  <c:v>Unknown Age</c:v>
                </c:pt>
              </c:strCache>
            </c:strRef>
          </c:cat>
          <c:val>
            <c:numRef>
              <c:f>'CXCA Screening Results Cumulati'!$I$56:$I$64</c:f>
              <c:numCache>
                <c:formatCode>#,##0</c:formatCode>
                <c:ptCount val="9"/>
                <c:pt idx="0">
                  <c:v>2</c:v>
                </c:pt>
                <c:pt idx="1">
                  <c:v>73</c:v>
                </c:pt>
                <c:pt idx="2">
                  <c:v>208</c:v>
                </c:pt>
                <c:pt idx="3">
                  <c:v>343</c:v>
                </c:pt>
                <c:pt idx="4">
                  <c:v>409</c:v>
                </c:pt>
                <c:pt idx="5">
                  <c:v>324</c:v>
                </c:pt>
                <c:pt idx="6">
                  <c:v>208</c:v>
                </c:pt>
                <c:pt idx="7">
                  <c:v>223</c:v>
                </c:pt>
                <c:pt idx="8">
                  <c:v>176</c:v>
                </c:pt>
              </c:numCache>
            </c:numRef>
          </c:val>
          <c:extLst>
            <c:ext xmlns:c16="http://schemas.microsoft.com/office/drawing/2014/chart" uri="{C3380CC4-5D6E-409C-BE32-E72D297353CC}">
              <c16:uniqueId val="{00000001-6DAB-46D2-8A51-E82867C057FE}"/>
            </c:ext>
          </c:extLst>
        </c:ser>
        <c:ser>
          <c:idx val="2"/>
          <c:order val="2"/>
          <c:tx>
            <c:strRef>
              <c:f>'CXCA Screening Results Cumulati'!$J$55</c:f>
              <c:strCache>
                <c:ptCount val="1"/>
                <c:pt idx="0">
                  <c:v>Thermocoagulation</c:v>
                </c:pt>
              </c:strCache>
            </c:strRef>
          </c:tx>
          <c:spPr>
            <a:solidFill>
              <a:schemeClr val="accent3"/>
            </a:solidFill>
            <a:ln>
              <a:noFill/>
            </a:ln>
            <a:effectLst/>
          </c:spPr>
          <c:invertIfNegative val="0"/>
          <c:dLbls>
            <c:dLbl>
              <c:idx val="0"/>
              <c:layout>
                <c:manualLayout>
                  <c:x val="-1.1293149166672299E-3"/>
                  <c:y val="-0.147001360798728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AB-46D2-8A51-E82867C057FE}"/>
                </c:ext>
              </c:extLst>
            </c:dLbl>
            <c:dLbl>
              <c:idx val="1"/>
              <c:layout>
                <c:manualLayout>
                  <c:x val="-2.2586298333344599E-3"/>
                  <c:y val="-6.16457319478539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AB-46D2-8A51-E82867C057FE}"/>
                </c:ext>
              </c:extLst>
            </c:dLbl>
            <c:spPr>
              <a:solidFill>
                <a:sysClr val="window" lastClr="FFFFFF"/>
              </a:solidFill>
              <a:ln w="28575">
                <a:solidFill>
                  <a:srgbClr val="A5A5A5"/>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'CXCA Screening Results Cumulati'!$G$56:$G$64</c:f>
              <c:strCache>
                <c:ptCount val="9"/>
                <c:pt idx="0">
                  <c:v>15-19</c:v>
                </c:pt>
                <c:pt idx="1">
                  <c:v>20-24</c:v>
                </c:pt>
                <c:pt idx="2">
                  <c:v>25-29</c:v>
                </c:pt>
                <c:pt idx="3">
                  <c:v>30-34</c:v>
                </c:pt>
                <c:pt idx="4">
                  <c:v>35-39</c:v>
                </c:pt>
                <c:pt idx="5">
                  <c:v>40-44</c:v>
                </c:pt>
                <c:pt idx="6">
                  <c:v>45-49</c:v>
                </c:pt>
                <c:pt idx="7">
                  <c:v>50+</c:v>
                </c:pt>
                <c:pt idx="8">
                  <c:v>Unknown Age</c:v>
                </c:pt>
              </c:strCache>
            </c:strRef>
          </c:cat>
          <c:val>
            <c:numRef>
              <c:f>'CXCA Screening Results Cumulati'!$J$56:$J$64</c:f>
              <c:numCache>
                <c:formatCode>#,##0</c:formatCode>
                <c:ptCount val="9"/>
                <c:pt idx="0">
                  <c:v>7</c:v>
                </c:pt>
                <c:pt idx="1">
                  <c:v>34</c:v>
                </c:pt>
                <c:pt idx="2">
                  <c:v>109</c:v>
                </c:pt>
                <c:pt idx="3">
                  <c:v>113</c:v>
                </c:pt>
                <c:pt idx="4">
                  <c:v>113</c:v>
                </c:pt>
                <c:pt idx="5">
                  <c:v>78</c:v>
                </c:pt>
                <c:pt idx="6">
                  <c:v>44</c:v>
                </c:pt>
                <c:pt idx="7">
                  <c:v>27</c:v>
                </c:pt>
                <c:pt idx="8">
                  <c:v>15</c:v>
                </c:pt>
              </c:numCache>
            </c:numRef>
          </c:val>
          <c:extLst>
            <c:ext xmlns:c16="http://schemas.microsoft.com/office/drawing/2014/chart" uri="{C3380CC4-5D6E-409C-BE32-E72D297353CC}">
              <c16:uniqueId val="{00000002-6DAB-46D2-8A51-E82867C057FE}"/>
            </c:ext>
          </c:extLst>
        </c:ser>
        <c:dLbls>
          <c:dLblPos val="ctr"/>
          <c:showLegendKey val="0"/>
          <c:showVal val="1"/>
          <c:showCatName val="0"/>
          <c:showSerName val="0"/>
          <c:showPercent val="0"/>
          <c:showBubbleSize val="0"/>
        </c:dLbls>
        <c:gapWidth val="150"/>
        <c:overlap val="100"/>
        <c:axId val="437908360"/>
        <c:axId val="437906392"/>
      </c:barChart>
      <c:catAx>
        <c:axId val="437908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7906392"/>
        <c:crosses val="autoZero"/>
        <c:auto val="1"/>
        <c:lblAlgn val="ctr"/>
        <c:lblOffset val="100"/>
        <c:noMultiLvlLbl val="0"/>
      </c:catAx>
      <c:valAx>
        <c:axId val="4379063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7908360"/>
        <c:crosses val="autoZero"/>
        <c:crossBetween val="between"/>
      </c:valAx>
      <c:spPr>
        <a:noFill/>
        <a:ln>
          <a:noFill/>
        </a:ln>
        <a:effectLst/>
      </c:spPr>
    </c:plotArea>
    <c:legend>
      <c:legendPos val="b"/>
      <c:layout>
        <c:manualLayout>
          <c:xMode val="edge"/>
          <c:yMode val="edge"/>
          <c:x val="5.4902934049075917E-2"/>
          <c:y val="6.8497145384420505E-2"/>
          <c:w val="0.15501003222904711"/>
          <c:h val="0.44070798872305028"/>
        </c:manualLayout>
      </c:layout>
      <c:overlay val="0"/>
      <c:spPr>
        <a:noFill/>
        <a:ln w="28575">
          <a:solidFill>
            <a:srgbClr val="4472C4"/>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3672683365919"/>
          <c:y val="6.812529369491932E-2"/>
          <c:w val="0.81009432863034625"/>
          <c:h val="0.81582313773083615"/>
        </c:manualLayout>
      </c:layout>
      <c:barChart>
        <c:barDir val="bar"/>
        <c:grouping val="stacked"/>
        <c:varyColors val="0"/>
        <c:ser>
          <c:idx val="0"/>
          <c:order val="0"/>
          <c:tx>
            <c:strRef>
              <c:f>'ART Linkage Age Pyramid'!$C$34</c:f>
              <c:strCache>
                <c:ptCount val="1"/>
                <c:pt idx="0">
                  <c:v>Virally Suppressed</c:v>
                </c:pt>
              </c:strCache>
            </c:strRef>
          </c:tx>
          <c:spPr>
            <a:solidFill>
              <a:srgbClr val="92D050"/>
            </a:solidFill>
          </c:spPr>
          <c:invertIfNegative val="0"/>
          <c:cat>
            <c:strRef>
              <c:f>'ART Linkage Age Pyramid'!$A$35:$A$44</c:f>
              <c:strCache>
                <c:ptCount val="10"/>
                <c:pt idx="0">
                  <c:v>50+</c:v>
                </c:pt>
                <c:pt idx="1">
                  <c:v>40-49</c:v>
                </c:pt>
                <c:pt idx="2">
                  <c:v>35-39</c:v>
                </c:pt>
                <c:pt idx="3">
                  <c:v>30-34</c:v>
                </c:pt>
                <c:pt idx="4">
                  <c:v>25-29</c:v>
                </c:pt>
                <c:pt idx="5">
                  <c:v>20-24</c:v>
                </c:pt>
                <c:pt idx="6">
                  <c:v>15-19</c:v>
                </c:pt>
                <c:pt idx="7">
                  <c:v>10-14</c:v>
                </c:pt>
                <c:pt idx="8">
                  <c:v>5-9</c:v>
                </c:pt>
                <c:pt idx="9">
                  <c:v>0-4</c:v>
                </c:pt>
              </c:strCache>
            </c:strRef>
          </c:cat>
          <c:val>
            <c:numRef>
              <c:f>'ART Linkage Age Pyramid'!$C$35:$C$43</c:f>
              <c:numCache>
                <c:formatCode>#,##0;\(#,##0\)</c:formatCode>
                <c:ptCount val="9"/>
                <c:pt idx="0">
                  <c:v>22117.62057737169</c:v>
                </c:pt>
                <c:pt idx="1">
                  <c:v>35336.925262199227</c:v>
                </c:pt>
                <c:pt idx="2">
                  <c:v>19849.529720697061</c:v>
                </c:pt>
                <c:pt idx="3">
                  <c:v>15675.241357121969</c:v>
                </c:pt>
                <c:pt idx="4">
                  <c:v>10474.614065477221</c:v>
                </c:pt>
                <c:pt idx="5">
                  <c:v>5462.5528186477104</c:v>
                </c:pt>
                <c:pt idx="6">
                  <c:v>3101.6806722689071</c:v>
                </c:pt>
                <c:pt idx="7">
                  <c:v>2261.1399508944228</c:v>
                </c:pt>
                <c:pt idx="8">
                  <c:v>1204.6380972338641</c:v>
                </c:pt>
              </c:numCache>
            </c:numRef>
          </c:val>
          <c:extLst>
            <c:ext xmlns:c16="http://schemas.microsoft.com/office/drawing/2014/chart" uri="{C3380CC4-5D6E-409C-BE32-E72D297353CC}">
              <c16:uniqueId val="{00000000-F63F-4E18-AEF2-9178967F7D89}"/>
            </c:ext>
          </c:extLst>
        </c:ser>
        <c:ser>
          <c:idx val="1"/>
          <c:order val="1"/>
          <c:tx>
            <c:strRef>
              <c:f>'ART Linkage Age Pyramid'!$D$34</c:f>
              <c:strCache>
                <c:ptCount val="1"/>
                <c:pt idx="0">
                  <c:v>On ART but not VLS</c:v>
                </c:pt>
              </c:strCache>
            </c:strRef>
          </c:tx>
          <c:spPr>
            <a:solidFill>
              <a:srgbClr val="FFFF00"/>
            </a:solidFill>
          </c:spPr>
          <c:invertIfNegative val="0"/>
          <c:cat>
            <c:strRef>
              <c:f>'ART Linkage Age Pyramid'!$A$35:$A$44</c:f>
              <c:strCache>
                <c:ptCount val="10"/>
                <c:pt idx="0">
                  <c:v>50+</c:v>
                </c:pt>
                <c:pt idx="1">
                  <c:v>40-49</c:v>
                </c:pt>
                <c:pt idx="2">
                  <c:v>35-39</c:v>
                </c:pt>
                <c:pt idx="3">
                  <c:v>30-34</c:v>
                </c:pt>
                <c:pt idx="4">
                  <c:v>25-29</c:v>
                </c:pt>
                <c:pt idx="5">
                  <c:v>20-24</c:v>
                </c:pt>
                <c:pt idx="6">
                  <c:v>15-19</c:v>
                </c:pt>
                <c:pt idx="7">
                  <c:v>10-14</c:v>
                </c:pt>
                <c:pt idx="8">
                  <c:v>5-9</c:v>
                </c:pt>
                <c:pt idx="9">
                  <c:v>0-4</c:v>
                </c:pt>
              </c:strCache>
            </c:strRef>
          </c:cat>
          <c:val>
            <c:numRef>
              <c:f>'ART Linkage Age Pyramid'!$D$35:$D$44</c:f>
              <c:numCache>
                <c:formatCode>#,##0;\(#,##0\)</c:formatCode>
                <c:ptCount val="10"/>
                <c:pt idx="0">
                  <c:v>759.37942262830632</c:v>
                </c:pt>
                <c:pt idx="1">
                  <c:v>1260.0747378007579</c:v>
                </c:pt>
                <c:pt idx="2">
                  <c:v>834.47027930293541</c:v>
                </c:pt>
                <c:pt idx="3">
                  <c:v>787.75864287803415</c:v>
                </c:pt>
                <c:pt idx="4">
                  <c:v>594.38593452277928</c:v>
                </c:pt>
                <c:pt idx="5">
                  <c:v>535.44718135228948</c:v>
                </c:pt>
                <c:pt idx="6">
                  <c:v>589.31932773109259</c:v>
                </c:pt>
                <c:pt idx="7">
                  <c:v>328.86004910557722</c:v>
                </c:pt>
                <c:pt idx="8">
                  <c:v>128.42623637887689</c:v>
                </c:pt>
                <c:pt idx="9">
                  <c:v>129.87061413515229</c:v>
                </c:pt>
              </c:numCache>
            </c:numRef>
          </c:val>
          <c:extLst>
            <c:ext xmlns:c16="http://schemas.microsoft.com/office/drawing/2014/chart" uri="{C3380CC4-5D6E-409C-BE32-E72D297353CC}">
              <c16:uniqueId val="{00000001-F63F-4E18-AEF2-9178967F7D89}"/>
            </c:ext>
          </c:extLst>
        </c:ser>
        <c:ser>
          <c:idx val="2"/>
          <c:order val="2"/>
          <c:tx>
            <c:strRef>
              <c:f>'ART Linkage Age Pyramid'!$E$34</c:f>
              <c:strCache>
                <c:ptCount val="1"/>
                <c:pt idx="0">
                  <c:v>Aware but not on ART</c:v>
                </c:pt>
              </c:strCache>
            </c:strRef>
          </c:tx>
          <c:spPr>
            <a:solidFill>
              <a:srgbClr val="00B0F0"/>
            </a:solidFill>
            <a:ln>
              <a:noFill/>
            </a:ln>
          </c:spPr>
          <c:invertIfNegative val="0"/>
          <c:cat>
            <c:strRef>
              <c:f>'ART Linkage Age Pyramid'!$A$35:$A$44</c:f>
              <c:strCache>
                <c:ptCount val="10"/>
                <c:pt idx="0">
                  <c:v>50+</c:v>
                </c:pt>
                <c:pt idx="1">
                  <c:v>40-49</c:v>
                </c:pt>
                <c:pt idx="2">
                  <c:v>35-39</c:v>
                </c:pt>
                <c:pt idx="3">
                  <c:v>30-34</c:v>
                </c:pt>
                <c:pt idx="4">
                  <c:v>25-29</c:v>
                </c:pt>
                <c:pt idx="5">
                  <c:v>20-24</c:v>
                </c:pt>
                <c:pt idx="6">
                  <c:v>15-19</c:v>
                </c:pt>
                <c:pt idx="7">
                  <c:v>10-14</c:v>
                </c:pt>
                <c:pt idx="8">
                  <c:v>5-9</c:v>
                </c:pt>
                <c:pt idx="9">
                  <c:v>0-4</c:v>
                </c:pt>
              </c:strCache>
            </c:strRef>
          </c:cat>
          <c:val>
            <c:numRef>
              <c:f>'ART Linkage Age Pyramid'!$E$35:$E$44</c:f>
              <c:numCache>
                <c:formatCode>#,##0;\(#,##0\)</c:formatCode>
                <c:ptCount val="10"/>
                <c:pt idx="0">
                  <c:v>683.24716786817942</c:v>
                </c:pt>
                <c:pt idx="1">
                  <c:v>1093.0102986611751</c:v>
                </c:pt>
                <c:pt idx="2">
                  <c:v>617.75077239958785</c:v>
                </c:pt>
                <c:pt idx="3">
                  <c:v>491.68589083419289</c:v>
                </c:pt>
                <c:pt idx="4">
                  <c:v>330.5880535530377</c:v>
                </c:pt>
                <c:pt idx="5">
                  <c:v>179.13697219361529</c:v>
                </c:pt>
                <c:pt idx="6">
                  <c:v>110.2358393408858</c:v>
                </c:pt>
                <c:pt idx="7">
                  <c:v>77.353244078270123</c:v>
                </c:pt>
                <c:pt idx="8">
                  <c:v>39.813455895746067</c:v>
                </c:pt>
                <c:pt idx="9">
                  <c:v>20.12927644422291</c:v>
                </c:pt>
              </c:numCache>
            </c:numRef>
          </c:val>
          <c:extLst>
            <c:ext xmlns:c16="http://schemas.microsoft.com/office/drawing/2014/chart" uri="{C3380CC4-5D6E-409C-BE32-E72D297353CC}">
              <c16:uniqueId val="{00000002-F63F-4E18-AEF2-9178967F7D89}"/>
            </c:ext>
          </c:extLst>
        </c:ser>
        <c:ser>
          <c:idx val="3"/>
          <c:order val="3"/>
          <c:tx>
            <c:strRef>
              <c:f>'ART Linkage Age Pyramid'!$F$34</c:f>
              <c:strCache>
                <c:ptCount val="1"/>
                <c:pt idx="0">
                  <c:v>HIV+ but not aware</c:v>
                </c:pt>
              </c:strCache>
            </c:strRef>
          </c:tx>
          <c:spPr>
            <a:solidFill>
              <a:srgbClr val="FF0000"/>
            </a:solidFill>
          </c:spPr>
          <c:invertIfNegative val="0"/>
          <c:val>
            <c:numRef>
              <c:f>'ART Linkage Age Pyramid'!$F$35:$F$43</c:f>
              <c:numCache>
                <c:formatCode>#,##0;\(#,##0\)</c:formatCode>
                <c:ptCount val="9"/>
                <c:pt idx="0">
                  <c:v>2303.75283213182</c:v>
                </c:pt>
                <c:pt idx="1">
                  <c:v>0</c:v>
                </c:pt>
                <c:pt idx="2">
                  <c:v>0</c:v>
                </c:pt>
                <c:pt idx="3">
                  <c:v>0</c:v>
                </c:pt>
                <c:pt idx="4">
                  <c:v>0</c:v>
                </c:pt>
                <c:pt idx="5">
                  <c:v>1236.863027806384</c:v>
                </c:pt>
                <c:pt idx="6">
                  <c:v>1508.7641606591139</c:v>
                </c:pt>
                <c:pt idx="7">
                  <c:v>0</c:v>
                </c:pt>
                <c:pt idx="8">
                  <c:v>219.12221049151299</c:v>
                </c:pt>
              </c:numCache>
            </c:numRef>
          </c:val>
          <c:extLst>
            <c:ext xmlns:c16="http://schemas.microsoft.com/office/drawing/2014/chart" uri="{C3380CC4-5D6E-409C-BE32-E72D297353CC}">
              <c16:uniqueId val="{00000003-F63F-4E18-AEF2-9178967F7D89}"/>
            </c:ext>
          </c:extLst>
        </c:ser>
        <c:dLbls>
          <c:showLegendKey val="0"/>
          <c:showVal val="0"/>
          <c:showCatName val="0"/>
          <c:showSerName val="0"/>
          <c:showPercent val="0"/>
          <c:showBubbleSize val="0"/>
        </c:dLbls>
        <c:gapWidth val="25"/>
        <c:overlap val="100"/>
        <c:axId val="2107451496"/>
        <c:axId val="2107454680"/>
      </c:barChart>
      <c:catAx>
        <c:axId val="2107451496"/>
        <c:scaling>
          <c:orientation val="maxMin"/>
        </c:scaling>
        <c:delete val="0"/>
        <c:axPos val="l"/>
        <c:numFmt formatCode="General" sourceLinked="0"/>
        <c:majorTickMark val="out"/>
        <c:minorTickMark val="none"/>
        <c:tickLblPos val="nextTo"/>
        <c:txPr>
          <a:bodyPr/>
          <a:lstStyle/>
          <a:p>
            <a:pPr>
              <a:defRPr sz="1400"/>
            </a:pPr>
            <a:endParaRPr lang="en-US"/>
          </a:p>
        </c:txPr>
        <c:crossAx val="2107454680"/>
        <c:crosses val="autoZero"/>
        <c:auto val="1"/>
        <c:lblAlgn val="ctr"/>
        <c:lblOffset val="100"/>
        <c:noMultiLvlLbl val="0"/>
      </c:catAx>
      <c:valAx>
        <c:axId val="2107454680"/>
        <c:scaling>
          <c:orientation val="minMax"/>
          <c:max val="40000"/>
        </c:scaling>
        <c:delete val="0"/>
        <c:axPos val="t"/>
        <c:numFmt formatCode="#,##0;\(#,##0\)" sourceLinked="1"/>
        <c:majorTickMark val="out"/>
        <c:minorTickMark val="none"/>
        <c:tickLblPos val="nextTo"/>
        <c:txPr>
          <a:bodyPr/>
          <a:lstStyle/>
          <a:p>
            <a:pPr>
              <a:defRPr sz="1400"/>
            </a:pPr>
            <a:endParaRPr lang="en-US"/>
          </a:p>
        </c:txPr>
        <c:crossAx val="2107451496"/>
        <c:crosses val="autoZero"/>
        <c:crossBetween val="between"/>
        <c:majorUnit val="10000"/>
      </c:valAx>
    </c:plotArea>
    <c:legend>
      <c:legendPos val="b"/>
      <c:layout>
        <c:manualLayout>
          <c:xMode val="edge"/>
          <c:yMode val="edge"/>
          <c:x val="0.41582593295604808"/>
          <c:y val="0.75919989742274652"/>
          <c:w val="0.57418861079969441"/>
          <c:h val="0.22743418821978825"/>
        </c:manualLayout>
      </c:layout>
      <c:overlay val="0"/>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'ART Linkage Age Pyramid'!$H$34</c:f>
              <c:strCache>
                <c:ptCount val="1"/>
                <c:pt idx="0">
                  <c:v>Virally Suppressed</c:v>
                </c:pt>
              </c:strCache>
            </c:strRef>
          </c:tx>
          <c:spPr>
            <a:solidFill>
              <a:srgbClr val="92D050"/>
            </a:solidFill>
          </c:spPr>
          <c:invertIfNegative val="0"/>
          <c:cat>
            <c:numRef>
              <c:f>'ART Linkage Age Pyramid'!$G$35:$G$44</c:f>
              <c:numCache>
                <c:formatCode>#,##0;\(#,##0\)</c:formatCode>
                <c:ptCount val="10"/>
                <c:pt idx="0">
                  <c:v>-123947</c:v>
                </c:pt>
                <c:pt idx="1">
                  <c:v>-107123</c:v>
                </c:pt>
                <c:pt idx="2">
                  <c:v>-71829</c:v>
                </c:pt>
                <c:pt idx="3">
                  <c:v>-91358</c:v>
                </c:pt>
                <c:pt idx="4">
                  <c:v>-105279</c:v>
                </c:pt>
                <c:pt idx="5">
                  <c:v>-112434</c:v>
                </c:pt>
                <c:pt idx="6">
                  <c:v>-113692</c:v>
                </c:pt>
                <c:pt idx="7">
                  <c:v>-135622</c:v>
                </c:pt>
                <c:pt idx="8">
                  <c:v>-151859</c:v>
                </c:pt>
                <c:pt idx="9">
                  <c:v>-160470</c:v>
                </c:pt>
              </c:numCache>
            </c:numRef>
          </c:cat>
          <c:val>
            <c:numRef>
              <c:f>'ART Linkage Age Pyramid'!$H$35:$H$44</c:f>
              <c:numCache>
                <c:formatCode>#,##0;\(#,##0\)</c:formatCode>
                <c:ptCount val="10"/>
                <c:pt idx="0">
                  <c:v>-15533.82891211147</c:v>
                </c:pt>
                <c:pt idx="1">
                  <c:v>-20515.530674371799</c:v>
                </c:pt>
                <c:pt idx="2">
                  <c:v>-7970.434641407307</c:v>
                </c:pt>
                <c:pt idx="3">
                  <c:v>-4830.0460358056271</c:v>
                </c:pt>
                <c:pt idx="4">
                  <c:v>-2263.8622151563331</c:v>
                </c:pt>
                <c:pt idx="5">
                  <c:v>-1401.169413315755</c:v>
                </c:pt>
                <c:pt idx="6">
                  <c:v>-2133.871667259154</c:v>
                </c:pt>
                <c:pt idx="7">
                  <c:v>-1976.4627942293091</c:v>
                </c:pt>
                <c:pt idx="8">
                  <c:v>-1017.803209179236</c:v>
                </c:pt>
                <c:pt idx="9">
                  <c:v>-437.88000037002399</c:v>
                </c:pt>
              </c:numCache>
            </c:numRef>
          </c:val>
          <c:extLst>
            <c:ext xmlns:c16="http://schemas.microsoft.com/office/drawing/2014/chart" uri="{C3380CC4-5D6E-409C-BE32-E72D297353CC}">
              <c16:uniqueId val="{00000000-36D5-4CCE-B5FB-45CBF682BD9F}"/>
            </c:ext>
          </c:extLst>
        </c:ser>
        <c:ser>
          <c:idx val="1"/>
          <c:order val="1"/>
          <c:tx>
            <c:strRef>
              <c:f>'ART Linkage Age Pyramid'!$I$34</c:f>
              <c:strCache>
                <c:ptCount val="1"/>
                <c:pt idx="0">
                  <c:v>On ART but not VLS</c:v>
                </c:pt>
              </c:strCache>
            </c:strRef>
          </c:tx>
          <c:spPr>
            <a:solidFill>
              <a:srgbClr val="FFFF00"/>
            </a:solidFill>
          </c:spPr>
          <c:invertIfNegative val="0"/>
          <c:cat>
            <c:numRef>
              <c:f>'ART Linkage Age Pyramid'!$G$35:$G$44</c:f>
              <c:numCache>
                <c:formatCode>#,##0;\(#,##0\)</c:formatCode>
                <c:ptCount val="10"/>
                <c:pt idx="0">
                  <c:v>-123947</c:v>
                </c:pt>
                <c:pt idx="1">
                  <c:v>-107123</c:v>
                </c:pt>
                <c:pt idx="2">
                  <c:v>-71829</c:v>
                </c:pt>
                <c:pt idx="3">
                  <c:v>-91358</c:v>
                </c:pt>
                <c:pt idx="4">
                  <c:v>-105279</c:v>
                </c:pt>
                <c:pt idx="5">
                  <c:v>-112434</c:v>
                </c:pt>
                <c:pt idx="6">
                  <c:v>-113692</c:v>
                </c:pt>
                <c:pt idx="7">
                  <c:v>-135622</c:v>
                </c:pt>
                <c:pt idx="8">
                  <c:v>-151859</c:v>
                </c:pt>
                <c:pt idx="9">
                  <c:v>-160470</c:v>
                </c:pt>
              </c:numCache>
            </c:numRef>
          </c:cat>
          <c:val>
            <c:numRef>
              <c:f>'ART Linkage Age Pyramid'!$I$35:$I$44</c:f>
              <c:numCache>
                <c:formatCode>#,##0;\(#,##0\)</c:formatCode>
                <c:ptCount val="10"/>
                <c:pt idx="0">
                  <c:v>-707.17108788853159</c:v>
                </c:pt>
                <c:pt idx="1">
                  <c:v>-1064.469325628193</c:v>
                </c:pt>
                <c:pt idx="2">
                  <c:v>-487.56535859269292</c:v>
                </c:pt>
                <c:pt idx="3">
                  <c:v>-306.95396419437299</c:v>
                </c:pt>
                <c:pt idx="4">
                  <c:v>-140.1377848436673</c:v>
                </c:pt>
                <c:pt idx="5">
                  <c:v>-336.83058668424519</c:v>
                </c:pt>
                <c:pt idx="6">
                  <c:v>-535.12833274084596</c:v>
                </c:pt>
                <c:pt idx="7">
                  <c:v>-344.53720577069078</c:v>
                </c:pt>
                <c:pt idx="8">
                  <c:v>-131.78396600936381</c:v>
                </c:pt>
                <c:pt idx="9">
                  <c:v>-133.4847864375858</c:v>
                </c:pt>
              </c:numCache>
            </c:numRef>
          </c:val>
          <c:extLst>
            <c:ext xmlns:c16="http://schemas.microsoft.com/office/drawing/2014/chart" uri="{C3380CC4-5D6E-409C-BE32-E72D297353CC}">
              <c16:uniqueId val="{00000001-36D5-4CCE-B5FB-45CBF682BD9F}"/>
            </c:ext>
          </c:extLst>
        </c:ser>
        <c:ser>
          <c:idx val="2"/>
          <c:order val="2"/>
          <c:tx>
            <c:strRef>
              <c:f>'ART Linkage Age Pyramid'!$J$34</c:f>
              <c:strCache>
                <c:ptCount val="1"/>
                <c:pt idx="0">
                  <c:v>Aware but not on ART</c:v>
                </c:pt>
              </c:strCache>
            </c:strRef>
          </c:tx>
          <c:spPr>
            <a:solidFill>
              <a:srgbClr val="00B0F0"/>
            </a:solidFill>
            <a:ln>
              <a:noFill/>
            </a:ln>
          </c:spPr>
          <c:invertIfNegative val="0"/>
          <c:cat>
            <c:numRef>
              <c:f>'ART Linkage Age Pyramid'!$G$35:$G$44</c:f>
              <c:numCache>
                <c:formatCode>#,##0;\(#,##0\)</c:formatCode>
                <c:ptCount val="10"/>
                <c:pt idx="0">
                  <c:v>-123947</c:v>
                </c:pt>
                <c:pt idx="1">
                  <c:v>-107123</c:v>
                </c:pt>
                <c:pt idx="2">
                  <c:v>-71829</c:v>
                </c:pt>
                <c:pt idx="3">
                  <c:v>-91358</c:v>
                </c:pt>
                <c:pt idx="4">
                  <c:v>-105279</c:v>
                </c:pt>
                <c:pt idx="5">
                  <c:v>-112434</c:v>
                </c:pt>
                <c:pt idx="6">
                  <c:v>-113692</c:v>
                </c:pt>
                <c:pt idx="7">
                  <c:v>-135622</c:v>
                </c:pt>
                <c:pt idx="8">
                  <c:v>-151859</c:v>
                </c:pt>
                <c:pt idx="9">
                  <c:v>-160470</c:v>
                </c:pt>
              </c:numCache>
            </c:numRef>
          </c:cat>
          <c:val>
            <c:numRef>
              <c:f>'ART Linkage Age Pyramid'!$J$35:$J$44</c:f>
              <c:numCache>
                <c:formatCode>#,##0;\(#,##0\)</c:formatCode>
                <c:ptCount val="10"/>
                <c:pt idx="0">
                  <c:v>-872.80400421496233</c:v>
                </c:pt>
                <c:pt idx="1">
                  <c:v>-1159.7260273972611</c:v>
                </c:pt>
                <c:pt idx="2">
                  <c:v>-454.53951527924249</c:v>
                </c:pt>
                <c:pt idx="3">
                  <c:v>-276.06638566912528</c:v>
                </c:pt>
                <c:pt idx="4">
                  <c:v>-129.1928345626975</c:v>
                </c:pt>
                <c:pt idx="5">
                  <c:v>-93.401475237091731</c:v>
                </c:pt>
                <c:pt idx="6">
                  <c:v>-143.43414120126451</c:v>
                </c:pt>
                <c:pt idx="7">
                  <c:v>-124.7323498419391</c:v>
                </c:pt>
                <c:pt idx="8">
                  <c:v>-61.779711206131431</c:v>
                </c:pt>
                <c:pt idx="9">
                  <c:v>-30.70558917511925</c:v>
                </c:pt>
              </c:numCache>
            </c:numRef>
          </c:val>
          <c:extLst>
            <c:ext xmlns:c16="http://schemas.microsoft.com/office/drawing/2014/chart" uri="{C3380CC4-5D6E-409C-BE32-E72D297353CC}">
              <c16:uniqueId val="{00000002-36D5-4CCE-B5FB-45CBF682BD9F}"/>
            </c:ext>
          </c:extLst>
        </c:ser>
        <c:ser>
          <c:idx val="3"/>
          <c:order val="3"/>
          <c:tx>
            <c:strRef>
              <c:f>'ART Linkage Age Pyramid'!$K$34</c:f>
              <c:strCache>
                <c:ptCount val="1"/>
                <c:pt idx="0">
                  <c:v>HIV+ but not aware</c:v>
                </c:pt>
              </c:strCache>
            </c:strRef>
          </c:tx>
          <c:spPr>
            <a:solidFill>
              <a:srgbClr val="FF0000"/>
            </a:solidFill>
          </c:spPr>
          <c:invertIfNegative val="0"/>
          <c:cat>
            <c:numRef>
              <c:f>'ART Linkage Age Pyramid'!$G$35:$G$44</c:f>
              <c:numCache>
                <c:formatCode>#,##0;\(#,##0\)</c:formatCode>
                <c:ptCount val="10"/>
                <c:pt idx="0">
                  <c:v>-123947</c:v>
                </c:pt>
                <c:pt idx="1">
                  <c:v>-107123</c:v>
                </c:pt>
                <c:pt idx="2">
                  <c:v>-71829</c:v>
                </c:pt>
                <c:pt idx="3">
                  <c:v>-91358</c:v>
                </c:pt>
                <c:pt idx="4">
                  <c:v>-105279</c:v>
                </c:pt>
                <c:pt idx="5">
                  <c:v>-112434</c:v>
                </c:pt>
                <c:pt idx="6">
                  <c:v>-113692</c:v>
                </c:pt>
                <c:pt idx="7">
                  <c:v>-135622</c:v>
                </c:pt>
                <c:pt idx="8">
                  <c:v>-151859</c:v>
                </c:pt>
                <c:pt idx="9">
                  <c:v>-160470</c:v>
                </c:pt>
              </c:numCache>
            </c:numRef>
          </c:cat>
          <c:val>
            <c:numRef>
              <c:f>'ART Linkage Age Pyramid'!$K$35:$K$43</c:f>
              <c:numCache>
                <c:formatCode>#,##0;\(#,##0\)</c:formatCode>
                <c:ptCount val="9"/>
                <c:pt idx="0">
                  <c:v>-1720.1959957850379</c:v>
                </c:pt>
                <c:pt idx="1">
                  <c:v>0</c:v>
                </c:pt>
                <c:pt idx="2">
                  <c:v>-396.46048472075751</c:v>
                </c:pt>
                <c:pt idx="3">
                  <c:v>-2627.9336143308751</c:v>
                </c:pt>
                <c:pt idx="4">
                  <c:v>-1862.807165437303</c:v>
                </c:pt>
                <c:pt idx="5">
                  <c:v>-925.59852476290826</c:v>
                </c:pt>
                <c:pt idx="6">
                  <c:v>-263.56585879873552</c:v>
                </c:pt>
                <c:pt idx="7">
                  <c:v>-123.2676501580609</c:v>
                </c:pt>
                <c:pt idx="8">
                  <c:v>-380.63311360526831</c:v>
                </c:pt>
              </c:numCache>
            </c:numRef>
          </c:val>
          <c:extLst>
            <c:ext xmlns:c16="http://schemas.microsoft.com/office/drawing/2014/chart" uri="{C3380CC4-5D6E-409C-BE32-E72D297353CC}">
              <c16:uniqueId val="{00000003-36D5-4CCE-B5FB-45CBF682BD9F}"/>
            </c:ext>
          </c:extLst>
        </c:ser>
        <c:dLbls>
          <c:showLegendKey val="0"/>
          <c:showVal val="0"/>
          <c:showCatName val="0"/>
          <c:showSerName val="0"/>
          <c:showPercent val="0"/>
          <c:showBubbleSize val="0"/>
        </c:dLbls>
        <c:gapWidth val="25"/>
        <c:overlap val="100"/>
        <c:axId val="2107492264"/>
        <c:axId val="2107495448"/>
      </c:barChart>
      <c:catAx>
        <c:axId val="2107492264"/>
        <c:scaling>
          <c:orientation val="maxMin"/>
        </c:scaling>
        <c:delete val="1"/>
        <c:axPos val="l"/>
        <c:numFmt formatCode="General" sourceLinked="0"/>
        <c:majorTickMark val="out"/>
        <c:minorTickMark val="none"/>
        <c:tickLblPos val="nextTo"/>
        <c:crossAx val="2107495448"/>
        <c:crosses val="autoZero"/>
        <c:auto val="1"/>
        <c:lblAlgn val="ctr"/>
        <c:lblOffset val="100"/>
        <c:noMultiLvlLbl val="0"/>
      </c:catAx>
      <c:valAx>
        <c:axId val="2107495448"/>
        <c:scaling>
          <c:orientation val="minMax"/>
          <c:min val="-40000"/>
        </c:scaling>
        <c:delete val="0"/>
        <c:axPos val="t"/>
        <c:numFmt formatCode="#,##0;#,##0" sourceLinked="0"/>
        <c:majorTickMark val="out"/>
        <c:minorTickMark val="none"/>
        <c:tickLblPos val="nextTo"/>
        <c:txPr>
          <a:bodyPr/>
          <a:lstStyle/>
          <a:p>
            <a:pPr>
              <a:defRPr sz="1400">
                <a:solidFill>
                  <a:sysClr val="windowText" lastClr="000000"/>
                </a:solidFill>
              </a:defRPr>
            </a:pPr>
            <a:endParaRPr lang="en-US"/>
          </a:p>
        </c:txPr>
        <c:crossAx val="2107492264"/>
        <c:crosses val="autoZero"/>
        <c:crossBetween val="between"/>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'gt25'!$E$1</c:f>
              <c:strCache>
                <c:ptCount val="1"/>
                <c:pt idx="0">
                  <c:v>otherFy15Q2FY18</c:v>
                </c:pt>
              </c:strCache>
            </c:strRef>
          </c:tx>
          <c:spPr>
            <a:solidFill>
              <a:schemeClr val="accent6"/>
            </a:solidFill>
            <a:ln w="9525" cap="flat" cmpd="sng" algn="ctr">
              <a:noFill/>
              <a:round/>
            </a:ln>
            <a:effectLst>
              <a:outerShdw blurRad="40000" dist="20000" dir="5400000" rotWithShape="0">
                <a:srgbClr val="000000">
                  <a:alpha val="38000"/>
                </a:srgbClr>
              </a:outerShdw>
            </a:effectLst>
          </c:spPr>
          <c:invertIfNegative val="0"/>
          <c:cat>
            <c:strRef>
              <c:f>'gt25'!$C$2:$C$38</c:f>
              <c:strCache>
                <c:ptCount val="34"/>
                <c:pt idx="0">
                  <c:v>Quelimane</c:v>
                </c:pt>
                <c:pt idx="1">
                  <c:v>Chokwe</c:v>
                </c:pt>
                <c:pt idx="2">
                  <c:v>Kyela DC</c:v>
                </c:pt>
                <c:pt idx="3">
                  <c:v>Beira</c:v>
                </c:pt>
                <c:pt idx="4">
                  <c:v>Temeke MC</c:v>
                </c:pt>
                <c:pt idx="5">
                  <c:v>Machinga District</c:v>
                </c:pt>
                <c:pt idx="6">
                  <c:v>Ntfonjeni</c:v>
                </c:pt>
                <c:pt idx="7">
                  <c:v>Kisumu</c:v>
                </c:pt>
                <c:pt idx="8">
                  <c:v>Berea</c:v>
                </c:pt>
                <c:pt idx="9">
                  <c:v>Maseru</c:v>
                </c:pt>
                <c:pt idx="10">
                  <c:v>Homa Bay</c:v>
                </c:pt>
                <c:pt idx="11">
                  <c:v>Lobamba Lomdzala</c:v>
                </c:pt>
                <c:pt idx="12">
                  <c:v>Manzini North</c:v>
                </c:pt>
                <c:pt idx="13">
                  <c:v>Shiselweni</c:v>
                </c:pt>
                <c:pt idx="14">
                  <c:v>Mukono</c:v>
                </c:pt>
                <c:pt idx="15">
                  <c:v>Zomba District</c:v>
                </c:pt>
                <c:pt idx="16">
                  <c:v>Maseyisini</c:v>
                </c:pt>
                <c:pt idx="17">
                  <c:v>Manzini South</c:v>
                </c:pt>
                <c:pt idx="18">
                  <c:v>uMgungundlovu</c:v>
                </c:pt>
                <c:pt idx="19">
                  <c:v>Ludzeludze</c:v>
                </c:pt>
                <c:pt idx="20">
                  <c:v>Ngwempisi</c:v>
                </c:pt>
                <c:pt idx="21">
                  <c:v>Ekurhuleni</c:v>
                </c:pt>
                <c:pt idx="22">
                  <c:v>Kwaluseni</c:v>
                </c:pt>
                <c:pt idx="23">
                  <c:v>Gulu</c:v>
                </c:pt>
                <c:pt idx="24">
                  <c:v>Shinyanga MC</c:v>
                </c:pt>
                <c:pt idx="25">
                  <c:v>Siaya</c:v>
                </c:pt>
                <c:pt idx="26">
                  <c:v>Lira</c:v>
                </c:pt>
                <c:pt idx="27">
                  <c:v>Mkhiweni</c:v>
                </c:pt>
                <c:pt idx="28">
                  <c:v>City of Johannesburg</c:v>
                </c:pt>
                <c:pt idx="29">
                  <c:v>Lusaka</c:v>
                </c:pt>
                <c:pt idx="30">
                  <c:v>Nairobi County</c:v>
                </c:pt>
                <c:pt idx="31">
                  <c:v>Mityana</c:v>
                </c:pt>
                <c:pt idx="32">
                  <c:v>Lobamba</c:v>
                </c:pt>
                <c:pt idx="33">
                  <c:v>Oyam</c:v>
                </c:pt>
              </c:strCache>
              <c:extLst/>
            </c:strRef>
          </c:cat>
          <c:val>
            <c:numRef>
              <c:f>'gt25'!$E$2:$E$38</c:f>
              <c:numCache>
                <c:formatCode>0.0%</c:formatCode>
                <c:ptCount val="34"/>
                <c:pt idx="0">
                  <c:v>-0.69799999999999995</c:v>
                </c:pt>
                <c:pt idx="1">
                  <c:v>-0.53300000000000003</c:v>
                </c:pt>
                <c:pt idx="2">
                  <c:v>-0.46200000000000002</c:v>
                </c:pt>
                <c:pt idx="3">
                  <c:v>-0.42199999999999999</c:v>
                </c:pt>
                <c:pt idx="4">
                  <c:v>-0.40699999999999997</c:v>
                </c:pt>
                <c:pt idx="5">
                  <c:v>-0.38400000000000001</c:v>
                </c:pt>
                <c:pt idx="6">
                  <c:v>-0.378</c:v>
                </c:pt>
                <c:pt idx="7">
                  <c:v>-0.36699999999999999</c:v>
                </c:pt>
                <c:pt idx="8">
                  <c:v>-0.36199999999999999</c:v>
                </c:pt>
                <c:pt idx="9">
                  <c:v>-0.35699999999999998</c:v>
                </c:pt>
                <c:pt idx="10">
                  <c:v>-0.35199999999999998</c:v>
                </c:pt>
                <c:pt idx="11">
                  <c:v>-0.34399999999999997</c:v>
                </c:pt>
                <c:pt idx="12">
                  <c:v>-0.33800000000000002</c:v>
                </c:pt>
                <c:pt idx="13">
                  <c:v>-0.33200000000000002</c:v>
                </c:pt>
                <c:pt idx="14">
                  <c:v>-0.32600000000000001</c:v>
                </c:pt>
                <c:pt idx="15">
                  <c:v>-0.315</c:v>
                </c:pt>
                <c:pt idx="16">
                  <c:v>-0.313</c:v>
                </c:pt>
                <c:pt idx="17">
                  <c:v>-0.308</c:v>
                </c:pt>
                <c:pt idx="18">
                  <c:v>-0.307</c:v>
                </c:pt>
                <c:pt idx="19">
                  <c:v>-0.30299999999999999</c:v>
                </c:pt>
                <c:pt idx="20">
                  <c:v>-0.30099999999999999</c:v>
                </c:pt>
                <c:pt idx="21">
                  <c:v>-0.29399999999999998</c:v>
                </c:pt>
                <c:pt idx="22">
                  <c:v>-0.28799999999999998</c:v>
                </c:pt>
                <c:pt idx="23">
                  <c:v>-0.28399999999999997</c:v>
                </c:pt>
                <c:pt idx="24">
                  <c:v>-0.28299999999999997</c:v>
                </c:pt>
                <c:pt idx="25">
                  <c:v>-0.28199999999999997</c:v>
                </c:pt>
                <c:pt idx="26">
                  <c:v>-0.27400000000000002</c:v>
                </c:pt>
                <c:pt idx="27">
                  <c:v>-0.27200000000000002</c:v>
                </c:pt>
                <c:pt idx="28">
                  <c:v>-0.26</c:v>
                </c:pt>
                <c:pt idx="29">
                  <c:v>-0.26</c:v>
                </c:pt>
                <c:pt idx="30">
                  <c:v>-0.25600000000000001</c:v>
                </c:pt>
                <c:pt idx="31">
                  <c:v>-0.252</c:v>
                </c:pt>
                <c:pt idx="32">
                  <c:v>-0.251</c:v>
                </c:pt>
                <c:pt idx="33">
                  <c:v>-0.251</c:v>
                </c:pt>
              </c:numCache>
              <c:extLst/>
            </c:numRef>
          </c:val>
          <c:extLst>
            <c:ext xmlns:c16="http://schemas.microsoft.com/office/drawing/2014/chart" uri="{C3380CC4-5D6E-409C-BE32-E72D297353CC}">
              <c16:uniqueId val="{00000000-D82E-4E55-B309-57BCD7D0BE68}"/>
            </c:ext>
          </c:extLst>
        </c:ser>
        <c:dLbls>
          <c:showLegendKey val="0"/>
          <c:showVal val="0"/>
          <c:showCatName val="0"/>
          <c:showSerName val="0"/>
          <c:showPercent val="0"/>
          <c:showBubbleSize val="0"/>
        </c:dLbls>
        <c:gapWidth val="38"/>
        <c:overlap val="-24"/>
        <c:axId val="537029520"/>
        <c:axId val="537029848"/>
      </c:barChart>
      <c:catAx>
        <c:axId val="53702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7029848"/>
        <c:crosses val="autoZero"/>
        <c:auto val="1"/>
        <c:lblAlgn val="ctr"/>
        <c:lblOffset val="100"/>
        <c:noMultiLvlLbl val="0"/>
      </c:catAx>
      <c:valAx>
        <c:axId val="537029848"/>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none" baseline="0">
                    <a:solidFill>
                      <a:schemeClr val="tx1"/>
                    </a:solidFill>
                    <a:latin typeface="+mn-lt"/>
                    <a:ea typeface="+mn-ea"/>
                    <a:cs typeface="+mn-cs"/>
                  </a:defRPr>
                </a:pPr>
                <a:r>
                  <a:rPr lang="en-US" cap="none" dirty="0">
                    <a:solidFill>
                      <a:schemeClr val="tx1"/>
                    </a:solidFill>
                  </a:rPr>
                  <a:t>Percent Decline</a:t>
                </a:r>
              </a:p>
            </c:rich>
          </c:tx>
          <c:overlay val="0"/>
          <c:spPr>
            <a:noFill/>
            <a:ln>
              <a:noFill/>
            </a:ln>
            <a:effectLst/>
          </c:spPr>
          <c:txPr>
            <a:bodyPr rot="-5400000" spcFirstLastPara="1" vertOverflow="ellipsis" vert="horz" wrap="square" anchor="ctr" anchorCtr="1"/>
            <a:lstStyle/>
            <a:p>
              <a:pPr>
                <a:defRPr sz="1197" b="0" i="0" u="none" strike="noStrike" kern="1200" cap="none"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7029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'lt25'!$E$1</c:f>
              <c:strCache>
                <c:ptCount val="1"/>
                <c:pt idx="0">
                  <c:v>otherFy15Q2FY18</c:v>
                </c:pt>
              </c:strCache>
            </c:strRef>
          </c:tx>
          <c:spPr>
            <a:solidFill>
              <a:schemeClr val="accent5"/>
            </a:solidFill>
            <a:ln w="9525" cap="flat" cmpd="sng" algn="ctr">
              <a:noFill/>
              <a:round/>
            </a:ln>
            <a:effectLst>
              <a:outerShdw blurRad="40000" dist="20000" dir="5400000" rotWithShape="0">
                <a:srgbClr val="000000">
                  <a:alpha val="38000"/>
                </a:srgbClr>
              </a:outerShdw>
            </a:effectLst>
          </c:spPr>
          <c:invertIfNegative val="0"/>
          <c:cat>
            <c:strRef>
              <c:f>'lt25'!$C$2:$C$25</c:f>
              <c:strCache>
                <c:ptCount val="22"/>
                <c:pt idx="0">
                  <c:v>Motshane</c:v>
                </c:pt>
                <c:pt idx="1">
                  <c:v>Ushetu DC</c:v>
                </c:pt>
                <c:pt idx="2">
                  <c:v>Mbeya CC</c:v>
                </c:pt>
                <c:pt idx="3">
                  <c:v>Dvokodvweni</c:v>
                </c:pt>
                <c:pt idx="4">
                  <c:v>Rakai District</c:v>
                </c:pt>
                <c:pt idx="5">
                  <c:v>Xai-Xai</c:v>
                </c:pt>
                <c:pt idx="6">
                  <c:v>Piggs Peak</c:v>
                </c:pt>
                <c:pt idx="7">
                  <c:v>Bukomansimbi</c:v>
                </c:pt>
                <c:pt idx="8">
                  <c:v>Mubende</c:v>
                </c:pt>
                <c:pt idx="9">
                  <c:v>Siphofaneni</c:v>
                </c:pt>
                <c:pt idx="10">
                  <c:v>Kahama TC</c:v>
                </c:pt>
                <c:pt idx="11">
                  <c:v>Mpolonjeni</c:v>
                </c:pt>
                <c:pt idx="12">
                  <c:v>Mbabane West</c:v>
                </c:pt>
                <c:pt idx="13">
                  <c:v>Gombt</c:v>
                </c:pt>
                <c:pt idx="14">
                  <c:v>Sithobela</c:v>
                </c:pt>
                <c:pt idx="15">
                  <c:v>Chingola</c:v>
                </c:pt>
                <c:pt idx="16">
                  <c:v>Umkhanyakude</c:v>
                </c:pt>
                <c:pt idx="17">
                  <c:v>eThekwini</c:v>
                </c:pt>
                <c:pt idx="18">
                  <c:v>Msalala DC</c:v>
                </c:pt>
                <c:pt idx="19">
                  <c:v>Sembabule</c:v>
                </c:pt>
                <c:pt idx="20">
                  <c:v>Mbabane East</c:v>
                </c:pt>
                <c:pt idx="21">
                  <c:v>Ndola</c:v>
                </c:pt>
              </c:strCache>
              <c:extLst/>
            </c:strRef>
          </c:cat>
          <c:val>
            <c:numRef>
              <c:f>'lt25'!$E$2:$E$25</c:f>
              <c:numCache>
                <c:formatCode>0%</c:formatCode>
                <c:ptCount val="22"/>
                <c:pt idx="0">
                  <c:v>-0.248</c:v>
                </c:pt>
                <c:pt idx="1">
                  <c:v>-0.247</c:v>
                </c:pt>
                <c:pt idx="2">
                  <c:v>-0.24199999999999999</c:v>
                </c:pt>
                <c:pt idx="3">
                  <c:v>-0.23300000000000001</c:v>
                </c:pt>
                <c:pt idx="4">
                  <c:v>-0.23300000000000001</c:v>
                </c:pt>
                <c:pt idx="5">
                  <c:v>-0.224</c:v>
                </c:pt>
                <c:pt idx="6">
                  <c:v>-0.22</c:v>
                </c:pt>
                <c:pt idx="7">
                  <c:v>-0.216</c:v>
                </c:pt>
                <c:pt idx="8">
                  <c:v>-0.21299999999999999</c:v>
                </c:pt>
                <c:pt idx="9">
                  <c:v>-0.21</c:v>
                </c:pt>
                <c:pt idx="10">
                  <c:v>-0.20699999999999999</c:v>
                </c:pt>
                <c:pt idx="11">
                  <c:v>-0.192</c:v>
                </c:pt>
                <c:pt idx="12">
                  <c:v>-0.184</c:v>
                </c:pt>
                <c:pt idx="13">
                  <c:v>-0.17</c:v>
                </c:pt>
                <c:pt idx="14">
                  <c:v>-0.159</c:v>
                </c:pt>
                <c:pt idx="15">
                  <c:v>-0.153</c:v>
                </c:pt>
                <c:pt idx="16">
                  <c:v>-0.14599999999999999</c:v>
                </c:pt>
                <c:pt idx="17">
                  <c:v>-0.11799999999999999</c:v>
                </c:pt>
                <c:pt idx="18">
                  <c:v>-9.1999999999999998E-2</c:v>
                </c:pt>
                <c:pt idx="19">
                  <c:v>-8.8999999999999996E-2</c:v>
                </c:pt>
                <c:pt idx="20">
                  <c:v>-6.2E-2</c:v>
                </c:pt>
                <c:pt idx="21">
                  <c:v>-4.8000000000000001E-2</c:v>
                </c:pt>
              </c:numCache>
              <c:extLst/>
            </c:numRef>
          </c:val>
          <c:extLst>
            <c:ext xmlns:c16="http://schemas.microsoft.com/office/drawing/2014/chart" uri="{C3380CC4-5D6E-409C-BE32-E72D297353CC}">
              <c16:uniqueId val="{00000000-9FD1-4F48-B474-35B3D4B82859}"/>
            </c:ext>
          </c:extLst>
        </c:ser>
        <c:dLbls>
          <c:showLegendKey val="0"/>
          <c:showVal val="0"/>
          <c:showCatName val="0"/>
          <c:showSerName val="0"/>
          <c:showPercent val="0"/>
          <c:showBubbleSize val="0"/>
        </c:dLbls>
        <c:gapWidth val="38"/>
        <c:overlap val="-24"/>
        <c:axId val="539702600"/>
        <c:axId val="539702928"/>
      </c:barChart>
      <c:catAx>
        <c:axId val="539702600"/>
        <c:scaling>
          <c:orientation val="minMax"/>
        </c:scaling>
        <c:delete val="0"/>
        <c:axPos val="b"/>
        <c:numFmt formatCode="General" sourceLinked="1"/>
        <c:majorTickMark val="none"/>
        <c:minorTickMark val="none"/>
        <c:tickLblPos val="nextTo"/>
        <c:spPr>
          <a:noFill/>
          <a:ln w="9525" cap="flat" cmpd="sng" algn="ctr">
            <a:no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539702928"/>
        <c:crosses val="autoZero"/>
        <c:auto val="1"/>
        <c:lblAlgn val="ctr"/>
        <c:lblOffset val="100"/>
        <c:noMultiLvlLbl val="0"/>
      </c:catAx>
      <c:valAx>
        <c:axId val="539702928"/>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none" baseline="0">
                    <a:solidFill>
                      <a:schemeClr val="tx1"/>
                    </a:solidFill>
                    <a:latin typeface="+mn-lt"/>
                    <a:ea typeface="+mn-ea"/>
                    <a:cs typeface="+mn-cs"/>
                  </a:defRPr>
                </a:pPr>
                <a:r>
                  <a:rPr lang="en-US" cap="none" dirty="0">
                    <a:solidFill>
                      <a:schemeClr val="tx1"/>
                    </a:solidFill>
                  </a:rPr>
                  <a:t>Percent Decline</a:t>
                </a:r>
              </a:p>
            </c:rich>
          </c:tx>
          <c:overlay val="0"/>
          <c:spPr>
            <a:noFill/>
            <a:ln>
              <a:noFill/>
            </a:ln>
            <a:effectLst/>
          </c:spPr>
          <c:txPr>
            <a:bodyPr rot="-5400000" spcFirstLastPara="1" vertOverflow="ellipsis" vert="horz" wrap="square" anchor="ctr" anchorCtr="1"/>
            <a:lstStyle/>
            <a:p>
              <a:pPr>
                <a:defRPr sz="1197" b="0" i="0" u="none" strike="noStrike" kern="1200" cap="none"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39702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Females 15-24 Newly Initiating PrEP in DREAMS Countries, FY16-19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'Pano By OU Rack Up'!$B$4</c:f>
              <c:strCache>
                <c:ptCount val="1"/>
                <c:pt idx="0">
                  <c:v>FY16</c:v>
                </c:pt>
              </c:strCache>
            </c:strRef>
          </c:tx>
          <c:spPr>
            <a:solidFill>
              <a:schemeClr val="accent1"/>
            </a:solidFill>
            <a:ln>
              <a:noFill/>
            </a:ln>
            <a:effectLst/>
          </c:spPr>
          <c:invertIfNegative val="0"/>
          <c:cat>
            <c:strRef>
              <c:f>'Pano By OU Rack Up'!$A$5:$A$19</c:f>
              <c:strCache>
                <c:ptCount val="15"/>
                <c:pt idx="0">
                  <c:v>Botswana</c:v>
                </c:pt>
                <c:pt idx="1">
                  <c:v>Cote d'Ivoire</c:v>
                </c:pt>
                <c:pt idx="2">
                  <c:v>Eswatini</c:v>
                </c:pt>
                <c:pt idx="3">
                  <c:v>Haiti</c:v>
                </c:pt>
                <c:pt idx="4">
                  <c:v>Kenya</c:v>
                </c:pt>
                <c:pt idx="5">
                  <c:v>Lesotho</c:v>
                </c:pt>
                <c:pt idx="6">
                  <c:v>Malawi</c:v>
                </c:pt>
                <c:pt idx="7">
                  <c:v>Mozambique</c:v>
                </c:pt>
                <c:pt idx="8">
                  <c:v>Namibia</c:v>
                </c:pt>
                <c:pt idx="9">
                  <c:v>Rwanda</c:v>
                </c:pt>
                <c:pt idx="10">
                  <c:v>South Africa</c:v>
                </c:pt>
                <c:pt idx="11">
                  <c:v>Tanzania</c:v>
                </c:pt>
                <c:pt idx="12">
                  <c:v>Uganda</c:v>
                </c:pt>
                <c:pt idx="13">
                  <c:v>Zambia</c:v>
                </c:pt>
                <c:pt idx="14">
                  <c:v>Zimbabwe</c:v>
                </c:pt>
              </c:strCache>
            </c:strRef>
          </c:cat>
          <c:val>
            <c:numRef>
              <c:f>'Pano By OU Rack Up'!$B$5:$B$19</c:f>
              <c:numCache>
                <c:formatCode>General</c:formatCode>
                <c:ptCount val="15"/>
                <c:pt idx="10">
                  <c:v>24</c:v>
                </c:pt>
                <c:pt idx="12">
                  <c:v>4</c:v>
                </c:pt>
                <c:pt idx="14">
                  <c:v>40</c:v>
                </c:pt>
              </c:numCache>
            </c:numRef>
          </c:val>
          <c:extLst>
            <c:ext xmlns:c16="http://schemas.microsoft.com/office/drawing/2014/chart" uri="{C3380CC4-5D6E-409C-BE32-E72D297353CC}">
              <c16:uniqueId val="{00000000-A8E3-4F6B-815C-9B4BCCCC9D95}"/>
            </c:ext>
          </c:extLst>
        </c:ser>
        <c:ser>
          <c:idx val="1"/>
          <c:order val="1"/>
          <c:tx>
            <c:strRef>
              <c:f>'Pano By OU Rack Up'!$C$4</c:f>
              <c:strCache>
                <c:ptCount val="1"/>
                <c:pt idx="0">
                  <c:v>FY17</c:v>
                </c:pt>
              </c:strCache>
            </c:strRef>
          </c:tx>
          <c:spPr>
            <a:solidFill>
              <a:schemeClr val="accent2"/>
            </a:solidFill>
            <a:ln>
              <a:noFill/>
            </a:ln>
            <a:effectLst/>
          </c:spPr>
          <c:invertIfNegative val="0"/>
          <c:cat>
            <c:strRef>
              <c:f>'Pano By OU Rack Up'!$A$5:$A$19</c:f>
              <c:strCache>
                <c:ptCount val="15"/>
                <c:pt idx="0">
                  <c:v>Botswana</c:v>
                </c:pt>
                <c:pt idx="1">
                  <c:v>Cote d'Ivoire</c:v>
                </c:pt>
                <c:pt idx="2">
                  <c:v>Eswatini</c:v>
                </c:pt>
                <c:pt idx="3">
                  <c:v>Haiti</c:v>
                </c:pt>
                <c:pt idx="4">
                  <c:v>Kenya</c:v>
                </c:pt>
                <c:pt idx="5">
                  <c:v>Lesotho</c:v>
                </c:pt>
                <c:pt idx="6">
                  <c:v>Malawi</c:v>
                </c:pt>
                <c:pt idx="7">
                  <c:v>Mozambique</c:v>
                </c:pt>
                <c:pt idx="8">
                  <c:v>Namibia</c:v>
                </c:pt>
                <c:pt idx="9">
                  <c:v>Rwanda</c:v>
                </c:pt>
                <c:pt idx="10">
                  <c:v>South Africa</c:v>
                </c:pt>
                <c:pt idx="11">
                  <c:v>Tanzania</c:v>
                </c:pt>
                <c:pt idx="12">
                  <c:v>Uganda</c:v>
                </c:pt>
                <c:pt idx="13">
                  <c:v>Zambia</c:v>
                </c:pt>
                <c:pt idx="14">
                  <c:v>Zimbabwe</c:v>
                </c:pt>
              </c:strCache>
            </c:strRef>
          </c:cat>
          <c:val>
            <c:numRef>
              <c:f>'Pano By OU Rack Up'!$C$5:$C$19</c:f>
              <c:numCache>
                <c:formatCode>General</c:formatCode>
                <c:ptCount val="15"/>
                <c:pt idx="3" formatCode="_(* #,##0_);_(* \(#,##0\);_(* &quot;-&quot;??_);_(@_)">
                  <c:v>66</c:v>
                </c:pt>
                <c:pt idx="4" formatCode="_(* #,##0_);_(* \(#,##0\);_(* &quot;-&quot;??_);_(@_)">
                  <c:v>4911</c:v>
                </c:pt>
                <c:pt idx="7" formatCode="_(* #,##0_);_(* \(#,##0\);_(* &quot;-&quot;??_);_(@_)">
                  <c:v>2061</c:v>
                </c:pt>
                <c:pt idx="8" formatCode="_(* #,##0_);_(* \(#,##0\);_(* &quot;-&quot;??_);_(@_)">
                  <c:v>14</c:v>
                </c:pt>
                <c:pt idx="10" formatCode="_(* #,##0_);_(* \(#,##0\);_(* &quot;-&quot;??_);_(@_)">
                  <c:v>719</c:v>
                </c:pt>
                <c:pt idx="12" formatCode="_(* #,##0_);_(* \(#,##0\);_(* &quot;-&quot;??_);_(@_)">
                  <c:v>204</c:v>
                </c:pt>
                <c:pt idx="13" formatCode="_(* #,##0_);_(* \(#,##0\);_(* &quot;-&quot;??_);_(@_)">
                  <c:v>2</c:v>
                </c:pt>
                <c:pt idx="14" formatCode="_(* #,##0_);_(* \(#,##0\);_(* &quot;-&quot;??_);_(@_)">
                  <c:v>803</c:v>
                </c:pt>
              </c:numCache>
            </c:numRef>
          </c:val>
          <c:extLst>
            <c:ext xmlns:c16="http://schemas.microsoft.com/office/drawing/2014/chart" uri="{C3380CC4-5D6E-409C-BE32-E72D297353CC}">
              <c16:uniqueId val="{00000001-A8E3-4F6B-815C-9B4BCCCC9D95}"/>
            </c:ext>
          </c:extLst>
        </c:ser>
        <c:ser>
          <c:idx val="2"/>
          <c:order val="2"/>
          <c:tx>
            <c:strRef>
              <c:f>'Pano By OU Rack Up'!$D$4</c:f>
              <c:strCache>
                <c:ptCount val="1"/>
                <c:pt idx="0">
                  <c:v>FY18</c:v>
                </c:pt>
              </c:strCache>
            </c:strRef>
          </c:tx>
          <c:spPr>
            <a:solidFill>
              <a:schemeClr val="accent3"/>
            </a:solidFill>
            <a:ln>
              <a:noFill/>
            </a:ln>
            <a:effectLst/>
          </c:spPr>
          <c:invertIfNegative val="0"/>
          <c:cat>
            <c:strRef>
              <c:f>'Pano By OU Rack Up'!$A$5:$A$19</c:f>
              <c:strCache>
                <c:ptCount val="15"/>
                <c:pt idx="0">
                  <c:v>Botswana</c:v>
                </c:pt>
                <c:pt idx="1">
                  <c:v>Cote d'Ivoire</c:v>
                </c:pt>
                <c:pt idx="2">
                  <c:v>Eswatini</c:v>
                </c:pt>
                <c:pt idx="3">
                  <c:v>Haiti</c:v>
                </c:pt>
                <c:pt idx="4">
                  <c:v>Kenya</c:v>
                </c:pt>
                <c:pt idx="5">
                  <c:v>Lesotho</c:v>
                </c:pt>
                <c:pt idx="6">
                  <c:v>Malawi</c:v>
                </c:pt>
                <c:pt idx="7">
                  <c:v>Mozambique</c:v>
                </c:pt>
                <c:pt idx="8">
                  <c:v>Namibia</c:v>
                </c:pt>
                <c:pt idx="9">
                  <c:v>Rwanda</c:v>
                </c:pt>
                <c:pt idx="10">
                  <c:v>South Africa</c:v>
                </c:pt>
                <c:pt idx="11">
                  <c:v>Tanzania</c:v>
                </c:pt>
                <c:pt idx="12">
                  <c:v>Uganda</c:v>
                </c:pt>
                <c:pt idx="13">
                  <c:v>Zambia</c:v>
                </c:pt>
                <c:pt idx="14">
                  <c:v>Zimbabwe</c:v>
                </c:pt>
              </c:strCache>
            </c:strRef>
          </c:cat>
          <c:val>
            <c:numRef>
              <c:f>'Pano By OU Rack Up'!$D$5:$D$19</c:f>
              <c:numCache>
                <c:formatCode>General</c:formatCode>
                <c:ptCount val="15"/>
                <c:pt idx="0" formatCode="_(* #,##0_);_(* \(#,##0\);_(* &quot;-&quot;??_);_(@_)">
                  <c:v>9</c:v>
                </c:pt>
                <c:pt idx="2" formatCode="_(* #,##0_);_(* \(#,##0\);_(* &quot;-&quot;??_);_(@_)">
                  <c:v>87</c:v>
                </c:pt>
                <c:pt idx="3" formatCode="_(* #,##0_);_(* \(#,##0\);_(* &quot;-&quot;??_);_(@_)">
                  <c:v>0</c:v>
                </c:pt>
                <c:pt idx="4" formatCode="_(* #,##0_);_(* \(#,##0\);_(* &quot;-&quot;??_);_(@_)">
                  <c:v>5702</c:v>
                </c:pt>
                <c:pt idx="5" formatCode="_(* #,##0_);_(* \(#,##0\);_(* &quot;-&quot;??_);_(@_)">
                  <c:v>2083</c:v>
                </c:pt>
                <c:pt idx="7" formatCode="_(* #,##0_);_(* \(#,##0\);_(* &quot;-&quot;??_);_(@_)">
                  <c:v>409</c:v>
                </c:pt>
                <c:pt idx="8" formatCode="_(* #,##0_);_(* \(#,##0\);_(* &quot;-&quot;??_);_(@_)">
                  <c:v>735</c:v>
                </c:pt>
                <c:pt idx="10" formatCode="_(* #,##0_);_(* \(#,##0\);_(* &quot;-&quot;??_);_(@_)">
                  <c:v>1541</c:v>
                </c:pt>
                <c:pt idx="11" formatCode="_(* #,##0_);_(* \(#,##0\);_(* &quot;-&quot;??_);_(@_)">
                  <c:v>2752</c:v>
                </c:pt>
                <c:pt idx="12" formatCode="_(* #,##0_);_(* \(#,##0\);_(* &quot;-&quot;??_);_(@_)">
                  <c:v>1944</c:v>
                </c:pt>
                <c:pt idx="13" formatCode="_(* #,##0_);_(* \(#,##0\);_(* &quot;-&quot;??_);_(@_)">
                  <c:v>1269</c:v>
                </c:pt>
                <c:pt idx="14" formatCode="_(* #,##0_);_(* \(#,##0\);_(* &quot;-&quot;??_);_(@_)">
                  <c:v>1993</c:v>
                </c:pt>
              </c:numCache>
            </c:numRef>
          </c:val>
          <c:extLst>
            <c:ext xmlns:c16="http://schemas.microsoft.com/office/drawing/2014/chart" uri="{C3380CC4-5D6E-409C-BE32-E72D297353CC}">
              <c16:uniqueId val="{00000002-A8E3-4F6B-815C-9B4BCCCC9D95}"/>
            </c:ext>
          </c:extLst>
        </c:ser>
        <c:ser>
          <c:idx val="3"/>
          <c:order val="3"/>
          <c:tx>
            <c:strRef>
              <c:f>'Pano By OU Rack Up'!$E$4</c:f>
              <c:strCache>
                <c:ptCount val="1"/>
                <c:pt idx="0">
                  <c:v>FY19 Target</c:v>
                </c:pt>
              </c:strCache>
            </c:strRef>
          </c:tx>
          <c:spPr>
            <a:solidFill>
              <a:schemeClr val="accent4"/>
            </a:solidFill>
            <a:ln>
              <a:noFill/>
            </a:ln>
            <a:effectLst/>
          </c:spPr>
          <c:invertIfNegative val="0"/>
          <c:cat>
            <c:strRef>
              <c:f>'Pano By OU Rack Up'!$A$5:$A$19</c:f>
              <c:strCache>
                <c:ptCount val="15"/>
                <c:pt idx="0">
                  <c:v>Botswana</c:v>
                </c:pt>
                <c:pt idx="1">
                  <c:v>Cote d'Ivoire</c:v>
                </c:pt>
                <c:pt idx="2">
                  <c:v>Eswatini</c:v>
                </c:pt>
                <c:pt idx="3">
                  <c:v>Haiti</c:v>
                </c:pt>
                <c:pt idx="4">
                  <c:v>Kenya</c:v>
                </c:pt>
                <c:pt idx="5">
                  <c:v>Lesotho</c:v>
                </c:pt>
                <c:pt idx="6">
                  <c:v>Malawi</c:v>
                </c:pt>
                <c:pt idx="7">
                  <c:v>Mozambique</c:v>
                </c:pt>
                <c:pt idx="8">
                  <c:v>Namibia</c:v>
                </c:pt>
                <c:pt idx="9">
                  <c:v>Rwanda</c:v>
                </c:pt>
                <c:pt idx="10">
                  <c:v>South Africa</c:v>
                </c:pt>
                <c:pt idx="11">
                  <c:v>Tanzania</c:v>
                </c:pt>
                <c:pt idx="12">
                  <c:v>Uganda</c:v>
                </c:pt>
                <c:pt idx="13">
                  <c:v>Zambia</c:v>
                </c:pt>
                <c:pt idx="14">
                  <c:v>Zimbabwe</c:v>
                </c:pt>
              </c:strCache>
            </c:strRef>
          </c:cat>
          <c:val>
            <c:numRef>
              <c:f>'Pano By OU Rack Up'!$E$5:$E$19</c:f>
              <c:numCache>
                <c:formatCode>_(* #,##0_);_(* \(#,##0\);_(* "-"??_);_(@_)</c:formatCode>
                <c:ptCount val="15"/>
                <c:pt idx="0">
                  <c:v>692</c:v>
                </c:pt>
                <c:pt idx="1">
                  <c:v>1954</c:v>
                </c:pt>
                <c:pt idx="2">
                  <c:v>638</c:v>
                </c:pt>
                <c:pt idx="3">
                  <c:v>110</c:v>
                </c:pt>
                <c:pt idx="4">
                  <c:v>16387</c:v>
                </c:pt>
                <c:pt idx="5">
                  <c:v>2264</c:v>
                </c:pt>
                <c:pt idx="6">
                  <c:v>752</c:v>
                </c:pt>
                <c:pt idx="7">
                  <c:v>2168</c:v>
                </c:pt>
                <c:pt idx="8">
                  <c:v>4760</c:v>
                </c:pt>
                <c:pt idx="9">
                  <c:v>456</c:v>
                </c:pt>
                <c:pt idx="10">
                  <c:v>15182</c:v>
                </c:pt>
                <c:pt idx="11">
                  <c:v>1365</c:v>
                </c:pt>
                <c:pt idx="12">
                  <c:v>4884</c:v>
                </c:pt>
                <c:pt idx="13">
                  <c:v>1435</c:v>
                </c:pt>
                <c:pt idx="14">
                  <c:v>885</c:v>
                </c:pt>
              </c:numCache>
            </c:numRef>
          </c:val>
          <c:extLst>
            <c:ext xmlns:c16="http://schemas.microsoft.com/office/drawing/2014/chart" uri="{C3380CC4-5D6E-409C-BE32-E72D297353CC}">
              <c16:uniqueId val="{00000003-A8E3-4F6B-815C-9B4BCCCC9D95}"/>
            </c:ext>
          </c:extLst>
        </c:ser>
        <c:dLbls>
          <c:showLegendKey val="0"/>
          <c:showVal val="0"/>
          <c:showCatName val="0"/>
          <c:showSerName val="0"/>
          <c:showPercent val="0"/>
          <c:showBubbleSize val="0"/>
        </c:dLbls>
        <c:gapWidth val="150"/>
        <c:overlap val="100"/>
        <c:axId val="428829328"/>
        <c:axId val="428828016"/>
      </c:barChart>
      <c:catAx>
        <c:axId val="4288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828016"/>
        <c:crosses val="autoZero"/>
        <c:auto val="1"/>
        <c:lblAlgn val="ctr"/>
        <c:lblOffset val="100"/>
        <c:noMultiLvlLbl val="0"/>
      </c:catAx>
      <c:valAx>
        <c:axId val="42882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882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835224641037514E-2"/>
          <c:y val="3.8903623889119124E-2"/>
          <c:w val="0.93216477535896247"/>
          <c:h val="0.64370032693281765"/>
        </c:manualLayout>
      </c:layout>
      <c:barChart>
        <c:barDir val="col"/>
        <c:grouping val="clustered"/>
        <c:varyColors val="0"/>
        <c:ser>
          <c:idx val="0"/>
          <c:order val="0"/>
          <c:tx>
            <c:strRef>
              <c:f>Sheet1!$B$1</c:f>
              <c:strCache>
                <c:ptCount val="1"/>
                <c:pt idx="0">
                  <c:v>Females</c:v>
                </c:pt>
              </c:strCache>
            </c:strRef>
          </c:tx>
          <c:spPr>
            <a:solidFill>
              <a:schemeClr val="tx2">
                <a:lumMod val="75000"/>
              </a:schemeClr>
            </a:solidFill>
            <a:ln>
              <a:solidFill>
                <a:schemeClr val="tx2">
                  <a:lumMod val="75000"/>
                </a:schemeClr>
              </a:solid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Cambodia</c:v>
                </c:pt>
                <c:pt idx="1">
                  <c:v>Haiti</c:v>
                </c:pt>
                <c:pt idx="2">
                  <c:v>Kenya</c:v>
                </c:pt>
                <c:pt idx="3">
                  <c:v>Malawi</c:v>
                </c:pt>
                <c:pt idx="4">
                  <c:v>Nigeria</c:v>
                </c:pt>
                <c:pt idx="5">
                  <c:v>Rwanda</c:v>
                </c:pt>
                <c:pt idx="6">
                  <c:v>Swaziland*</c:v>
                </c:pt>
                <c:pt idx="7">
                  <c:v>Tanzania</c:v>
                </c:pt>
                <c:pt idx="8">
                  <c:v>Uganda</c:v>
                </c:pt>
                <c:pt idx="9">
                  <c:v>Zambia</c:v>
                </c:pt>
                <c:pt idx="10">
                  <c:v>Zimbabwe* 2010</c:v>
                </c:pt>
              </c:strCache>
            </c:strRef>
          </c:cat>
          <c:val>
            <c:numRef>
              <c:f>Sheet1!$B$2:$B$12</c:f>
              <c:numCache>
                <c:formatCode>0.00%</c:formatCode>
                <c:ptCount val="11"/>
                <c:pt idx="0">
                  <c:v>0.158</c:v>
                </c:pt>
                <c:pt idx="1">
                  <c:v>0.23499999999999999</c:v>
                </c:pt>
                <c:pt idx="2">
                  <c:v>0.221</c:v>
                </c:pt>
                <c:pt idx="3">
                  <c:v>0.38400000000000001</c:v>
                </c:pt>
                <c:pt idx="4">
                  <c:v>0.25</c:v>
                </c:pt>
                <c:pt idx="5" formatCode="0.0%">
                  <c:v>0.20499999999999999</c:v>
                </c:pt>
                <c:pt idx="6">
                  <c:v>0.54700000000000004</c:v>
                </c:pt>
                <c:pt idx="7">
                  <c:v>0.32800000000000001</c:v>
                </c:pt>
                <c:pt idx="8" formatCode="0.0%">
                  <c:v>0.188</c:v>
                </c:pt>
                <c:pt idx="9">
                  <c:v>0.27200000000000002</c:v>
                </c:pt>
                <c:pt idx="10">
                  <c:v>0.40699999999999997</c:v>
                </c:pt>
              </c:numCache>
            </c:numRef>
          </c:val>
          <c:extLst>
            <c:ext xmlns:c16="http://schemas.microsoft.com/office/drawing/2014/chart" uri="{C3380CC4-5D6E-409C-BE32-E72D297353CC}">
              <c16:uniqueId val="{00000000-F92F-46B6-A984-43364FD47BBA}"/>
            </c:ext>
          </c:extLst>
        </c:ser>
        <c:ser>
          <c:idx val="1"/>
          <c:order val="1"/>
          <c:tx>
            <c:strRef>
              <c:f>Sheet1!$C$1</c:f>
              <c:strCache>
                <c:ptCount val="1"/>
                <c:pt idx="0">
                  <c:v>Males</c:v>
                </c:pt>
              </c:strCache>
            </c:strRef>
          </c:tx>
          <c:spPr>
            <a:solidFill>
              <a:schemeClr val="accent2"/>
            </a:solidFill>
            <a:ln>
              <a:noFill/>
            </a:ln>
            <a:effectLst/>
          </c:spPr>
          <c:invertIfNegative val="0"/>
          <c:dLbls>
            <c:dLbl>
              <c:idx val="0"/>
              <c:layout>
                <c:manualLayout>
                  <c:x val="8.578431372548930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2F-46B6-A984-43364FD47BBA}"/>
                </c:ext>
              </c:extLst>
            </c:dLbl>
            <c:dLbl>
              <c:idx val="1"/>
              <c:layout>
                <c:manualLayout>
                  <c:x val="1.9607843137254902E-2"/>
                  <c:y val="8.771929824561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2F-46B6-A984-43364FD47BBA}"/>
                </c:ext>
              </c:extLst>
            </c:dLbl>
            <c:dLbl>
              <c:idx val="2"/>
              <c:layout>
                <c:manualLayout>
                  <c:x val="1.2254901960784314E-2"/>
                  <c:y val="-8.77192982456151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2F-46B6-A984-43364FD47BBA}"/>
                </c:ext>
              </c:extLst>
            </c:dLbl>
            <c:dLbl>
              <c:idx val="3"/>
              <c:layout>
                <c:manualLayout>
                  <c:x val="8.5784313725490204E-3"/>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92F-46B6-A984-43364FD47BBA}"/>
                </c:ext>
              </c:extLst>
            </c:dLbl>
            <c:dLbl>
              <c:idx val="4"/>
              <c:layout>
                <c:manualLayout>
                  <c:x val="1.2254901960784314E-2"/>
                  <c:y val="-1.072112371201683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2F-46B6-A984-43364FD47BBA}"/>
                </c:ext>
              </c:extLst>
            </c:dLbl>
            <c:dLbl>
              <c:idx val="5"/>
              <c:layout>
                <c:manualLayout>
                  <c:x val="8.51151998290135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2F-46B6-A984-43364FD47BBA}"/>
                </c:ext>
              </c:extLst>
            </c:dLbl>
            <c:dLbl>
              <c:idx val="7"/>
              <c:layout>
                <c:manualLayout>
                  <c:x val="1.9362639769653398E-2"/>
                  <c:y val="9.08280360303799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2F-46B6-A984-43364FD47BBA}"/>
                </c:ext>
              </c:extLst>
            </c:dLbl>
            <c:dLbl>
              <c:idx val="8"/>
              <c:layout>
                <c:manualLayout>
                  <c:x val="8.5784313725488399E-3"/>
                  <c:y val="2.9239766081870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2F-46B6-A984-43364FD47BBA}"/>
                </c:ext>
              </c:extLst>
            </c:dLbl>
            <c:dLbl>
              <c:idx val="9"/>
              <c:layout>
                <c:manualLayout>
                  <c:x val="8.5784313725490204E-3"/>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2F-46B6-A984-43364FD47BBA}"/>
                </c:ext>
              </c:extLst>
            </c:dLbl>
            <c:dLbl>
              <c:idx val="10"/>
              <c:layout>
                <c:manualLayout>
                  <c:x val="8.578431372548997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2F-46B6-A984-43364FD47BBA}"/>
                </c:ext>
              </c:extLst>
            </c:dLbl>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Cambodia</c:v>
                </c:pt>
                <c:pt idx="1">
                  <c:v>Haiti</c:v>
                </c:pt>
                <c:pt idx="2">
                  <c:v>Kenya</c:v>
                </c:pt>
                <c:pt idx="3">
                  <c:v>Malawi</c:v>
                </c:pt>
                <c:pt idx="4">
                  <c:v>Nigeria</c:v>
                </c:pt>
                <c:pt idx="5">
                  <c:v>Rwanda</c:v>
                </c:pt>
                <c:pt idx="6">
                  <c:v>Swaziland*</c:v>
                </c:pt>
                <c:pt idx="7">
                  <c:v>Tanzania</c:v>
                </c:pt>
                <c:pt idx="8">
                  <c:v>Uganda</c:v>
                </c:pt>
                <c:pt idx="9">
                  <c:v>Zambia</c:v>
                </c:pt>
                <c:pt idx="10">
                  <c:v>Zimbabwe* 2010</c:v>
                </c:pt>
              </c:strCache>
            </c:strRef>
          </c:cat>
          <c:val>
            <c:numRef>
              <c:f>Sheet1!$C$2:$C$12</c:f>
              <c:numCache>
                <c:formatCode>0.00%</c:formatCode>
                <c:ptCount val="11"/>
                <c:pt idx="0">
                  <c:v>6.3E-2</c:v>
                </c:pt>
                <c:pt idx="1">
                  <c:v>0.11899999999999999</c:v>
                </c:pt>
                <c:pt idx="2">
                  <c:v>9.0999999999999998E-2</c:v>
                </c:pt>
                <c:pt idx="3">
                  <c:v>0.107</c:v>
                </c:pt>
                <c:pt idx="4">
                  <c:v>6.6000000000000003E-2</c:v>
                </c:pt>
                <c:pt idx="5" formatCode="0.0%">
                  <c:v>4.2999999999999997E-2</c:v>
                </c:pt>
                <c:pt idx="7">
                  <c:v>0.16600000000000001</c:v>
                </c:pt>
                <c:pt idx="8" formatCode="0.0%">
                  <c:v>4.5999999999999999E-2</c:v>
                </c:pt>
                <c:pt idx="9">
                  <c:v>5.1999999999999998E-2</c:v>
                </c:pt>
                <c:pt idx="10">
                  <c:v>4.8000000000000001E-2</c:v>
                </c:pt>
              </c:numCache>
            </c:numRef>
          </c:val>
          <c:extLst>
            <c:ext xmlns:c16="http://schemas.microsoft.com/office/drawing/2014/chart" uri="{C3380CC4-5D6E-409C-BE32-E72D297353CC}">
              <c16:uniqueId val="{0000000B-F92F-46B6-A984-43364FD47BBA}"/>
            </c:ext>
          </c:extLst>
        </c:ser>
        <c:dLbls>
          <c:showLegendKey val="0"/>
          <c:showVal val="0"/>
          <c:showCatName val="0"/>
          <c:showSerName val="0"/>
          <c:showPercent val="0"/>
          <c:showBubbleSize val="0"/>
        </c:dLbls>
        <c:gapWidth val="182"/>
        <c:axId val="354136784"/>
        <c:axId val="354136456"/>
      </c:barChart>
      <c:catAx>
        <c:axId val="35413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4136456"/>
        <c:crosses val="autoZero"/>
        <c:auto val="1"/>
        <c:lblAlgn val="ctr"/>
        <c:lblOffset val="100"/>
        <c:noMultiLvlLbl val="0"/>
      </c:catAx>
      <c:valAx>
        <c:axId val="354136456"/>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54136784"/>
        <c:crosses val="autoZero"/>
        <c:crossBetween val="between"/>
      </c:valAx>
      <c:spPr>
        <a:noFill/>
        <a:ln>
          <a:noFill/>
        </a:ln>
        <a:effectLst/>
      </c:spPr>
    </c:plotArea>
    <c:legend>
      <c:legendPos val="r"/>
      <c:layout>
        <c:manualLayout>
          <c:xMode val="edge"/>
          <c:yMode val="edge"/>
          <c:x val="8.0812741596305276E-2"/>
          <c:y val="6.0824451460034124E-2"/>
          <c:w val="0.22705785857650146"/>
          <c:h val="6.107566988530661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b="1"/>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a:t>Female Ages 10-29 Currently on Treatment, Total in PEPFAR = 2,024,303 (TX_CURR Q2 2019)</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2FAA-4567-811E-9D4842B50803}"/>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2FAA-4567-811E-9D4842B50803}"/>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2FAA-4567-811E-9D4842B50803}"/>
              </c:ext>
            </c:extLst>
          </c:dPt>
          <c:dPt>
            <c:idx val="3"/>
            <c:invertIfNegative val="1"/>
            <c:bubble3D val="0"/>
            <c:spPr>
              <a:solidFill>
                <a:schemeClr val="accent4"/>
              </a:solidFill>
              <a:ln>
                <a:noFill/>
              </a:ln>
              <a:effectLst/>
            </c:spPr>
            <c:extLst>
              <c:ext xmlns:c16="http://schemas.microsoft.com/office/drawing/2014/chart" uri="{C3380CC4-5D6E-409C-BE32-E72D297353CC}">
                <c16:uniqueId val="{00000007-2FAA-4567-811E-9D4842B50803}"/>
              </c:ext>
            </c:extLst>
          </c:dPt>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TOTAL!$D$9:$D$12</c:f>
              <c:strCache>
                <c:ptCount val="4"/>
                <c:pt idx="0">
                  <c:v>10-14</c:v>
                </c:pt>
                <c:pt idx="1">
                  <c:v>15-19</c:v>
                </c:pt>
                <c:pt idx="2">
                  <c:v>20-24</c:v>
                </c:pt>
                <c:pt idx="3">
                  <c:v>25-29</c:v>
                </c:pt>
              </c:strCache>
            </c:strRef>
          </c:cat>
          <c:val>
            <c:numRef>
              <c:f>TOTAL!$E$9:$E$12</c:f>
              <c:numCache>
                <c:formatCode>#,##0</c:formatCode>
                <c:ptCount val="4"/>
                <c:pt idx="0">
                  <c:v>144535</c:v>
                </c:pt>
                <c:pt idx="1">
                  <c:v>212158</c:v>
                </c:pt>
                <c:pt idx="2">
                  <c:v>582710</c:v>
                </c:pt>
                <c:pt idx="3">
                  <c:v>1084900</c:v>
                </c:pt>
              </c:numCache>
            </c:numRef>
          </c:val>
          <c:extLst>
            <c:ext xmlns:c16="http://schemas.microsoft.com/office/drawing/2014/chart" uri="{C3380CC4-5D6E-409C-BE32-E72D297353CC}">
              <c16:uniqueId val="{00000008-2FAA-4567-811E-9D4842B50803}"/>
            </c:ext>
          </c:extLst>
        </c:ser>
        <c:dLbls>
          <c:dLblPos val="inEnd"/>
          <c:showLegendKey val="0"/>
          <c:showVal val="1"/>
          <c:showCatName val="0"/>
          <c:showSerName val="0"/>
          <c:showPercent val="0"/>
          <c:showBubbleSize val="0"/>
        </c:dLbls>
        <c:gapWidth val="219"/>
        <c:overlap val="-27"/>
        <c:axId val="1420655545"/>
        <c:axId val="1604287576"/>
      </c:barChart>
      <c:catAx>
        <c:axId val="142065554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604287576"/>
        <c:crosses val="autoZero"/>
        <c:auto val="1"/>
        <c:lblAlgn val="ctr"/>
        <c:lblOffset val="100"/>
        <c:noMultiLvlLbl val="1"/>
      </c:catAx>
      <c:valAx>
        <c:axId val="16042875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42065554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sz="2000" b="1"/>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 OUs'!$I$2</c:f>
              <c:strCache>
                <c:ptCount val="1"/>
                <c:pt idx="0">
                  <c:v>COP18 Budget</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OUs'!$H$3:$H$10</c:f>
              <c:strCache>
                <c:ptCount val="8"/>
                <c:pt idx="0">
                  <c:v>Botswana</c:v>
                </c:pt>
                <c:pt idx="1">
                  <c:v>eSwatini</c:v>
                </c:pt>
                <c:pt idx="2">
                  <c:v>Lesotho</c:v>
                </c:pt>
                <c:pt idx="3">
                  <c:v>Malawi</c:v>
                </c:pt>
                <c:pt idx="4">
                  <c:v>Mozambique</c:v>
                </c:pt>
                <c:pt idx="5">
                  <c:v>Namibia</c:v>
                </c:pt>
                <c:pt idx="6">
                  <c:v>Zambia</c:v>
                </c:pt>
                <c:pt idx="7">
                  <c:v>Zimbabwe</c:v>
                </c:pt>
              </c:strCache>
            </c:strRef>
          </c:cat>
          <c:val>
            <c:numRef>
              <c:f>'All OUs'!$I$3:$I$10</c:f>
              <c:numCache>
                <c:formatCode>"$"#,##0</c:formatCode>
                <c:ptCount val="8"/>
                <c:pt idx="0">
                  <c:v>2200000</c:v>
                </c:pt>
                <c:pt idx="1">
                  <c:v>3700000</c:v>
                </c:pt>
                <c:pt idx="2">
                  <c:v>3190720</c:v>
                </c:pt>
                <c:pt idx="3">
                  <c:v>5409699</c:v>
                </c:pt>
                <c:pt idx="4">
                  <c:v>5700000</c:v>
                </c:pt>
                <c:pt idx="5">
                  <c:v>2000000</c:v>
                </c:pt>
                <c:pt idx="6">
                  <c:v>3500000</c:v>
                </c:pt>
                <c:pt idx="7">
                  <c:v>4900000</c:v>
                </c:pt>
              </c:numCache>
            </c:numRef>
          </c:val>
          <c:extLst>
            <c:ext xmlns:c16="http://schemas.microsoft.com/office/drawing/2014/chart" uri="{C3380CC4-5D6E-409C-BE32-E72D297353CC}">
              <c16:uniqueId val="{00000000-DA1C-4B05-A211-1323DD339AB3}"/>
            </c:ext>
          </c:extLst>
        </c:ser>
        <c:ser>
          <c:idx val="1"/>
          <c:order val="1"/>
          <c:tx>
            <c:strRef>
              <c:f>'All OUs'!$J$2</c:f>
              <c:strCache>
                <c:ptCount val="1"/>
                <c:pt idx="0">
                  <c:v>COP19 Budget</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'All OUs'!$H$3:$H$10</c:f>
              <c:strCache>
                <c:ptCount val="8"/>
                <c:pt idx="0">
                  <c:v>Botswana</c:v>
                </c:pt>
                <c:pt idx="1">
                  <c:v>eSwatini</c:v>
                </c:pt>
                <c:pt idx="2">
                  <c:v>Lesotho</c:v>
                </c:pt>
                <c:pt idx="3">
                  <c:v>Malawi</c:v>
                </c:pt>
                <c:pt idx="4">
                  <c:v>Mozambique</c:v>
                </c:pt>
                <c:pt idx="5">
                  <c:v>Namibia</c:v>
                </c:pt>
                <c:pt idx="6">
                  <c:v>Zambia</c:v>
                </c:pt>
                <c:pt idx="7">
                  <c:v>Zimbabwe</c:v>
                </c:pt>
              </c:strCache>
            </c:strRef>
          </c:cat>
          <c:val>
            <c:numRef>
              <c:f>'All OUs'!$J$3:$J$10</c:f>
              <c:numCache>
                <c:formatCode>"$"#,##0</c:formatCode>
                <c:ptCount val="8"/>
                <c:pt idx="0">
                  <c:v>997630</c:v>
                </c:pt>
                <c:pt idx="1">
                  <c:v>1018705</c:v>
                </c:pt>
                <c:pt idx="2">
                  <c:v>1137155</c:v>
                </c:pt>
                <c:pt idx="3">
                  <c:v>2199935</c:v>
                </c:pt>
                <c:pt idx="4">
                  <c:v>5026819</c:v>
                </c:pt>
                <c:pt idx="5">
                  <c:v>977205</c:v>
                </c:pt>
                <c:pt idx="6">
                  <c:v>6154506</c:v>
                </c:pt>
                <c:pt idx="7">
                  <c:v>5482750</c:v>
                </c:pt>
              </c:numCache>
            </c:numRef>
          </c:val>
          <c:extLst>
            <c:ext xmlns:c16="http://schemas.microsoft.com/office/drawing/2014/chart" uri="{C3380CC4-5D6E-409C-BE32-E72D297353CC}">
              <c16:uniqueId val="{00000001-DA1C-4B05-A211-1323DD339AB3}"/>
            </c:ext>
          </c:extLst>
        </c:ser>
        <c:dLbls>
          <c:dLblPos val="outEnd"/>
          <c:showLegendKey val="0"/>
          <c:showVal val="1"/>
          <c:showCatName val="0"/>
          <c:showSerName val="0"/>
          <c:showPercent val="0"/>
          <c:showBubbleSize val="0"/>
        </c:dLbls>
        <c:gapWidth val="444"/>
        <c:overlap val="-90"/>
        <c:axId val="501745192"/>
        <c:axId val="501743224"/>
      </c:barChart>
      <c:catAx>
        <c:axId val="501745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501743224"/>
        <c:crosses val="autoZero"/>
        <c:auto val="1"/>
        <c:lblAlgn val="ctr"/>
        <c:lblOffset val="100"/>
        <c:noMultiLvlLbl val="0"/>
      </c:catAx>
      <c:valAx>
        <c:axId val="501743224"/>
        <c:scaling>
          <c:orientation val="minMax"/>
        </c:scaling>
        <c:delete val="1"/>
        <c:axPos val="l"/>
        <c:numFmt formatCode="&quot;$&quot;#,##0" sourceLinked="1"/>
        <c:majorTickMark val="none"/>
        <c:minorTickMark val="none"/>
        <c:tickLblPos val="nextTo"/>
        <c:crossAx val="501745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04DE5-FEB0-434D-9B92-1DA3DA5BF9A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4DB2123-4E7B-4634-994E-4C4E32E6BFEB}">
      <dgm:prSet phldrT="[Text]" custT="1"/>
      <dgm:spPr/>
      <dgm:t>
        <a:bodyPr/>
        <a:lstStyle/>
        <a:p>
          <a:r>
            <a:rPr lang="en-US" sz="1200" b="1" dirty="0"/>
            <a:t>Establish Need</a:t>
          </a:r>
        </a:p>
      </dgm:t>
    </dgm:pt>
    <dgm:pt modelId="{DEEC8AC8-0630-44AC-A08D-A31153483140}" type="parTrans" cxnId="{F2147CBD-886F-4048-B81D-9966C2327C77}">
      <dgm:prSet/>
      <dgm:spPr/>
      <dgm:t>
        <a:bodyPr/>
        <a:lstStyle/>
        <a:p>
          <a:endParaRPr lang="en-US"/>
        </a:p>
      </dgm:t>
    </dgm:pt>
    <dgm:pt modelId="{6FB6E58C-902B-4D0B-BCE8-6D1428F32449}" type="sibTrans" cxnId="{F2147CBD-886F-4048-B81D-9966C2327C77}">
      <dgm:prSet/>
      <dgm:spPr/>
      <dgm:t>
        <a:bodyPr/>
        <a:lstStyle/>
        <a:p>
          <a:endParaRPr lang="en-US"/>
        </a:p>
      </dgm:t>
    </dgm:pt>
    <dgm:pt modelId="{78442D4B-5AF1-4136-BAC0-4B12BD218DC7}">
      <dgm:prSet phldrT="[Text]" custT="1"/>
      <dgm:spPr/>
      <dgm:t>
        <a:bodyPr/>
        <a:lstStyle/>
        <a:p>
          <a:r>
            <a:rPr lang="en-US" sz="1200" b="1" dirty="0"/>
            <a:t>Identify issues</a:t>
          </a:r>
        </a:p>
      </dgm:t>
    </dgm:pt>
    <dgm:pt modelId="{AD5BB6D5-3D9A-4ACC-8573-CFC4BEC17660}" type="parTrans" cxnId="{5772BAE7-24EB-46A9-94B4-26827EDA0804}">
      <dgm:prSet/>
      <dgm:spPr/>
      <dgm:t>
        <a:bodyPr/>
        <a:lstStyle/>
        <a:p>
          <a:endParaRPr lang="en-US"/>
        </a:p>
      </dgm:t>
    </dgm:pt>
    <dgm:pt modelId="{5B3EF558-66E9-4AA2-8974-C7FA09ED4EDE}" type="sibTrans" cxnId="{5772BAE7-24EB-46A9-94B4-26827EDA0804}">
      <dgm:prSet/>
      <dgm:spPr/>
      <dgm:t>
        <a:bodyPr/>
        <a:lstStyle/>
        <a:p>
          <a:endParaRPr lang="en-US"/>
        </a:p>
      </dgm:t>
    </dgm:pt>
    <dgm:pt modelId="{C4841602-6EE6-4105-BEBB-D904152AEFEE}">
      <dgm:prSet phldrT="[Text]" custT="1"/>
      <dgm:spPr/>
      <dgm:t>
        <a:bodyPr/>
        <a:lstStyle/>
        <a:p>
          <a:r>
            <a:rPr lang="en-US" sz="1200" b="1" dirty="0"/>
            <a:t>Identify Interventions</a:t>
          </a:r>
        </a:p>
      </dgm:t>
    </dgm:pt>
    <dgm:pt modelId="{F9C78ACA-2500-4D7A-BCA5-A2CC4C42C3AC}" type="parTrans" cxnId="{41E5F898-0C04-4FCB-88F7-BEE7BBF59186}">
      <dgm:prSet/>
      <dgm:spPr/>
      <dgm:t>
        <a:bodyPr/>
        <a:lstStyle/>
        <a:p>
          <a:endParaRPr lang="en-US"/>
        </a:p>
      </dgm:t>
    </dgm:pt>
    <dgm:pt modelId="{4F0B15B1-09BF-4D81-991E-F07596D2779E}" type="sibTrans" cxnId="{41E5F898-0C04-4FCB-88F7-BEE7BBF59186}">
      <dgm:prSet/>
      <dgm:spPr/>
      <dgm:t>
        <a:bodyPr/>
        <a:lstStyle/>
        <a:p>
          <a:endParaRPr lang="en-US"/>
        </a:p>
      </dgm:t>
    </dgm:pt>
    <dgm:pt modelId="{5DA9CA80-DB73-49C1-97B8-5C953DB8E9BE}">
      <dgm:prSet phldrT="[Text]" custT="1"/>
      <dgm:spPr/>
      <dgm:t>
        <a:bodyPr/>
        <a:lstStyle/>
        <a:p>
          <a:r>
            <a:rPr lang="en-US" sz="1100" b="1" dirty="0"/>
            <a:t>Monitor Implementation</a:t>
          </a:r>
        </a:p>
      </dgm:t>
    </dgm:pt>
    <dgm:pt modelId="{A5707E05-F368-4C01-A830-E8A28E630569}" type="parTrans" cxnId="{0FE82624-1ED8-4AB1-BE69-33BE73733617}">
      <dgm:prSet/>
      <dgm:spPr/>
      <dgm:t>
        <a:bodyPr/>
        <a:lstStyle/>
        <a:p>
          <a:endParaRPr lang="en-US"/>
        </a:p>
      </dgm:t>
    </dgm:pt>
    <dgm:pt modelId="{7A737A2B-2E23-41A5-8FED-C374BDE488D2}" type="sibTrans" cxnId="{0FE82624-1ED8-4AB1-BE69-33BE73733617}">
      <dgm:prSet/>
      <dgm:spPr/>
      <dgm:t>
        <a:bodyPr/>
        <a:lstStyle/>
        <a:p>
          <a:endParaRPr lang="en-US"/>
        </a:p>
      </dgm:t>
    </dgm:pt>
    <dgm:pt modelId="{546E9DEB-57C8-47FE-A256-D65A051C9527}">
      <dgm:prSet phldrT="[Text]" custT="1"/>
      <dgm:spPr/>
      <dgm:t>
        <a:bodyPr/>
        <a:lstStyle/>
        <a:p>
          <a:r>
            <a:rPr lang="en-US" sz="1200" b="1" dirty="0"/>
            <a:t>Evaluate Impact</a:t>
          </a:r>
        </a:p>
      </dgm:t>
    </dgm:pt>
    <dgm:pt modelId="{E05B40A2-D384-4144-AB89-5AC229074B2B}" type="parTrans" cxnId="{E89221E7-DF60-4402-8937-243E2C097EC6}">
      <dgm:prSet/>
      <dgm:spPr/>
      <dgm:t>
        <a:bodyPr/>
        <a:lstStyle/>
        <a:p>
          <a:endParaRPr lang="en-US"/>
        </a:p>
      </dgm:t>
    </dgm:pt>
    <dgm:pt modelId="{F467ACE1-17B9-4519-94A8-A9B1881237D0}" type="sibTrans" cxnId="{E89221E7-DF60-4402-8937-243E2C097EC6}">
      <dgm:prSet/>
      <dgm:spPr/>
      <dgm:t>
        <a:bodyPr/>
        <a:lstStyle/>
        <a:p>
          <a:endParaRPr lang="en-US"/>
        </a:p>
      </dgm:t>
    </dgm:pt>
    <dgm:pt modelId="{5BD7A22E-7E5D-4DAD-918B-8060464774F2}">
      <dgm:prSet phldrT="[Text]" custT="1"/>
      <dgm:spPr/>
      <dgm:t>
        <a:bodyPr/>
        <a:lstStyle/>
        <a:p>
          <a:r>
            <a:rPr lang="en-US" sz="1200" b="1" dirty="0"/>
            <a:t>Program Improvement</a:t>
          </a:r>
        </a:p>
      </dgm:t>
    </dgm:pt>
    <dgm:pt modelId="{A29A0FB8-992A-410F-8995-8CA7ACAB97AB}" type="parTrans" cxnId="{C430DAE5-F149-40AF-B84E-492895D20132}">
      <dgm:prSet/>
      <dgm:spPr/>
      <dgm:t>
        <a:bodyPr/>
        <a:lstStyle/>
        <a:p>
          <a:endParaRPr lang="en-US"/>
        </a:p>
      </dgm:t>
    </dgm:pt>
    <dgm:pt modelId="{C5C2F572-CA9C-4AB0-8826-A5C52A248C19}" type="sibTrans" cxnId="{C430DAE5-F149-40AF-B84E-492895D20132}">
      <dgm:prSet/>
      <dgm:spPr/>
      <dgm:t>
        <a:bodyPr/>
        <a:lstStyle/>
        <a:p>
          <a:endParaRPr lang="en-US"/>
        </a:p>
      </dgm:t>
    </dgm:pt>
    <dgm:pt modelId="{F108C11A-142B-41D4-A83E-9CE9FEB1AF6E}">
      <dgm:prSet phldrT="[Text]" custT="1"/>
      <dgm:spPr/>
      <dgm:t>
        <a:bodyPr/>
        <a:lstStyle/>
        <a:p>
          <a:r>
            <a:rPr lang="en-US" sz="1200" b="1" dirty="0"/>
            <a:t>Identify vulnerable AGYW</a:t>
          </a:r>
        </a:p>
      </dgm:t>
    </dgm:pt>
    <dgm:pt modelId="{0B5BE3ED-97B3-4A8E-AE81-55CFD1F4DA98}" type="parTrans" cxnId="{38FF75F4-9E4C-4213-A141-5CA9A0B21356}">
      <dgm:prSet/>
      <dgm:spPr/>
      <dgm:t>
        <a:bodyPr/>
        <a:lstStyle/>
        <a:p>
          <a:endParaRPr lang="en-US"/>
        </a:p>
      </dgm:t>
    </dgm:pt>
    <dgm:pt modelId="{2AACE5E5-3B73-4667-B3C0-6C2B3B602D52}" type="sibTrans" cxnId="{38FF75F4-9E4C-4213-A141-5CA9A0B21356}">
      <dgm:prSet/>
      <dgm:spPr/>
      <dgm:t>
        <a:bodyPr/>
        <a:lstStyle/>
        <a:p>
          <a:endParaRPr lang="en-US"/>
        </a:p>
      </dgm:t>
    </dgm:pt>
    <dgm:pt modelId="{D6E322E0-7A02-A942-B90F-E17285BA026A}">
      <dgm:prSet phldrT="[Text]" custT="1"/>
      <dgm:spPr/>
      <dgm:t>
        <a:bodyPr/>
        <a:lstStyle/>
        <a:p>
          <a:r>
            <a:rPr lang="en-US" sz="1200" b="1" dirty="0"/>
            <a:t>Listen to and include the AGYM</a:t>
          </a:r>
        </a:p>
      </dgm:t>
    </dgm:pt>
    <dgm:pt modelId="{FA26479E-F518-2D45-BCA5-85B6E2A552C0}" type="parTrans" cxnId="{812F77CA-D7DC-5947-B1DD-4DECA401174C}">
      <dgm:prSet/>
      <dgm:spPr/>
      <dgm:t>
        <a:bodyPr/>
        <a:lstStyle/>
        <a:p>
          <a:endParaRPr lang="en-US"/>
        </a:p>
      </dgm:t>
    </dgm:pt>
    <dgm:pt modelId="{29A896F8-8011-1245-B267-25C6471D63FA}" type="sibTrans" cxnId="{812F77CA-D7DC-5947-B1DD-4DECA401174C}">
      <dgm:prSet/>
      <dgm:spPr/>
      <dgm:t>
        <a:bodyPr/>
        <a:lstStyle/>
        <a:p>
          <a:endParaRPr lang="en-US"/>
        </a:p>
      </dgm:t>
    </dgm:pt>
    <dgm:pt modelId="{BCC9DBFE-0AC7-4A78-9D4B-2FF4E164F69C}" type="pres">
      <dgm:prSet presAssocID="{C0E04DE5-FEB0-434D-9B92-1DA3DA5BF9A5}" presName="cycle" presStyleCnt="0">
        <dgm:presLayoutVars>
          <dgm:dir/>
          <dgm:resizeHandles val="exact"/>
        </dgm:presLayoutVars>
      </dgm:prSet>
      <dgm:spPr/>
    </dgm:pt>
    <dgm:pt modelId="{BB4B9C1A-3B69-4331-B9FC-0518887B6B3D}" type="pres">
      <dgm:prSet presAssocID="{A4DB2123-4E7B-4634-994E-4C4E32E6BFEB}" presName="node" presStyleLbl="node1" presStyleIdx="0" presStyleCnt="8" custScaleX="141456">
        <dgm:presLayoutVars>
          <dgm:bulletEnabled val="1"/>
        </dgm:presLayoutVars>
      </dgm:prSet>
      <dgm:spPr/>
    </dgm:pt>
    <dgm:pt modelId="{099EA49D-18BB-459D-9361-C843FD18214D}" type="pres">
      <dgm:prSet presAssocID="{6FB6E58C-902B-4D0B-BCE8-6D1428F32449}" presName="sibTrans" presStyleLbl="sibTrans2D1" presStyleIdx="0" presStyleCnt="8"/>
      <dgm:spPr/>
    </dgm:pt>
    <dgm:pt modelId="{374C3625-714A-4EFA-B1B6-D887BC52D4CA}" type="pres">
      <dgm:prSet presAssocID="{6FB6E58C-902B-4D0B-BCE8-6D1428F32449}" presName="connectorText" presStyleLbl="sibTrans2D1" presStyleIdx="0" presStyleCnt="8"/>
      <dgm:spPr/>
    </dgm:pt>
    <dgm:pt modelId="{2D458EA2-D07A-784D-BEDB-33E4A3102D96}" type="pres">
      <dgm:prSet presAssocID="{D6E322E0-7A02-A942-B90F-E17285BA026A}" presName="node" presStyleLbl="node1" presStyleIdx="1" presStyleCnt="8" custScaleX="154071" custRadScaleRad="106172" custRadScaleInc="35541">
        <dgm:presLayoutVars>
          <dgm:bulletEnabled val="1"/>
        </dgm:presLayoutVars>
      </dgm:prSet>
      <dgm:spPr/>
    </dgm:pt>
    <dgm:pt modelId="{D7AB69F8-EB8A-2940-B358-A13D0050E4A7}" type="pres">
      <dgm:prSet presAssocID="{29A896F8-8011-1245-B267-25C6471D63FA}" presName="sibTrans" presStyleLbl="sibTrans2D1" presStyleIdx="1" presStyleCnt="8"/>
      <dgm:spPr/>
    </dgm:pt>
    <dgm:pt modelId="{60424E4C-7981-474D-9098-035A832CADF2}" type="pres">
      <dgm:prSet presAssocID="{29A896F8-8011-1245-B267-25C6471D63FA}" presName="connectorText" presStyleLbl="sibTrans2D1" presStyleIdx="1" presStyleCnt="8"/>
      <dgm:spPr/>
    </dgm:pt>
    <dgm:pt modelId="{07708902-5CE9-45D1-9FAE-3B50DB3F09EF}" type="pres">
      <dgm:prSet presAssocID="{78442D4B-5AF1-4136-BAC0-4B12BD218DC7}" presName="node" presStyleLbl="node1" presStyleIdx="2" presStyleCnt="8" custScaleX="182669" custRadScaleRad="105473" custRadScaleInc="9076">
        <dgm:presLayoutVars>
          <dgm:bulletEnabled val="1"/>
        </dgm:presLayoutVars>
      </dgm:prSet>
      <dgm:spPr/>
    </dgm:pt>
    <dgm:pt modelId="{C0F0E974-2DB3-4B39-91DB-606ED51ABC59}" type="pres">
      <dgm:prSet presAssocID="{5B3EF558-66E9-4AA2-8974-C7FA09ED4EDE}" presName="sibTrans" presStyleLbl="sibTrans2D1" presStyleIdx="2" presStyleCnt="8"/>
      <dgm:spPr/>
    </dgm:pt>
    <dgm:pt modelId="{D3C4C7C1-E8E5-4E9F-AFF5-7D25B1171C01}" type="pres">
      <dgm:prSet presAssocID="{5B3EF558-66E9-4AA2-8974-C7FA09ED4EDE}" presName="connectorText" presStyleLbl="sibTrans2D1" presStyleIdx="2" presStyleCnt="8"/>
      <dgm:spPr/>
    </dgm:pt>
    <dgm:pt modelId="{01BD0E79-1421-4BEB-A8DB-B53C5539B7D6}" type="pres">
      <dgm:prSet presAssocID="{C4841602-6EE6-4105-BEBB-D904152AEFEE}" presName="node" presStyleLbl="node1" presStyleIdx="3" presStyleCnt="8" custScaleX="161143" custRadScaleRad="108589" custRadScaleInc="-36880">
        <dgm:presLayoutVars>
          <dgm:bulletEnabled val="1"/>
        </dgm:presLayoutVars>
      </dgm:prSet>
      <dgm:spPr/>
    </dgm:pt>
    <dgm:pt modelId="{B6804356-21D6-4B23-A7C8-897459CA0B0F}" type="pres">
      <dgm:prSet presAssocID="{4F0B15B1-09BF-4D81-991E-F07596D2779E}" presName="sibTrans" presStyleLbl="sibTrans2D1" presStyleIdx="3" presStyleCnt="8"/>
      <dgm:spPr/>
    </dgm:pt>
    <dgm:pt modelId="{08BAB2E5-3A00-468F-A2B9-A761E7350D95}" type="pres">
      <dgm:prSet presAssocID="{4F0B15B1-09BF-4D81-991E-F07596D2779E}" presName="connectorText" presStyleLbl="sibTrans2D1" presStyleIdx="3" presStyleCnt="8"/>
      <dgm:spPr/>
    </dgm:pt>
    <dgm:pt modelId="{D2ECD673-8F10-4B2A-9739-5983739C5832}" type="pres">
      <dgm:prSet presAssocID="{F108C11A-142B-41D4-A83E-9CE9FEB1AF6E}" presName="node" presStyleLbl="node1" presStyleIdx="4" presStyleCnt="8" custScaleX="139680" custRadScaleRad="103721" custRadScaleInc="-15490">
        <dgm:presLayoutVars>
          <dgm:bulletEnabled val="1"/>
        </dgm:presLayoutVars>
      </dgm:prSet>
      <dgm:spPr/>
    </dgm:pt>
    <dgm:pt modelId="{433E77A4-DEA7-49CF-9777-514DF04E70AE}" type="pres">
      <dgm:prSet presAssocID="{2AACE5E5-3B73-4667-B3C0-6C2B3B602D52}" presName="sibTrans" presStyleLbl="sibTrans2D1" presStyleIdx="4" presStyleCnt="8"/>
      <dgm:spPr/>
    </dgm:pt>
    <dgm:pt modelId="{DC5F726E-5F69-4AD3-AFAC-303EDFB9CDD4}" type="pres">
      <dgm:prSet presAssocID="{2AACE5E5-3B73-4667-B3C0-6C2B3B602D52}" presName="connectorText" presStyleLbl="sibTrans2D1" presStyleIdx="4" presStyleCnt="8"/>
      <dgm:spPr/>
    </dgm:pt>
    <dgm:pt modelId="{6FE0510B-590A-4392-B2A0-477949AA770E}" type="pres">
      <dgm:prSet presAssocID="{5DA9CA80-DB73-49C1-97B8-5C953DB8E9BE}" presName="node" presStyleLbl="node1" presStyleIdx="5" presStyleCnt="8" custScaleX="141188" custRadScaleRad="103721" custRadScaleInc="15491">
        <dgm:presLayoutVars>
          <dgm:bulletEnabled val="1"/>
        </dgm:presLayoutVars>
      </dgm:prSet>
      <dgm:spPr/>
    </dgm:pt>
    <dgm:pt modelId="{C4C5839A-044B-41D7-B9F3-87BE6BF500B6}" type="pres">
      <dgm:prSet presAssocID="{7A737A2B-2E23-41A5-8FED-C374BDE488D2}" presName="sibTrans" presStyleLbl="sibTrans2D1" presStyleIdx="5" presStyleCnt="8"/>
      <dgm:spPr/>
    </dgm:pt>
    <dgm:pt modelId="{6C1E70C4-C333-40E5-A11F-36F565813314}" type="pres">
      <dgm:prSet presAssocID="{7A737A2B-2E23-41A5-8FED-C374BDE488D2}" presName="connectorText" presStyleLbl="sibTrans2D1" presStyleIdx="5" presStyleCnt="8"/>
      <dgm:spPr/>
    </dgm:pt>
    <dgm:pt modelId="{A8B800F9-53DE-4829-8CAB-D49E9B5D275C}" type="pres">
      <dgm:prSet presAssocID="{546E9DEB-57C8-47FE-A256-D65A051C9527}" presName="node" presStyleLbl="node1" presStyleIdx="6" presStyleCnt="8" custScaleX="147676">
        <dgm:presLayoutVars>
          <dgm:bulletEnabled val="1"/>
        </dgm:presLayoutVars>
      </dgm:prSet>
      <dgm:spPr/>
    </dgm:pt>
    <dgm:pt modelId="{3D81FD44-E11F-4D60-9F27-55C76E5CAD18}" type="pres">
      <dgm:prSet presAssocID="{F467ACE1-17B9-4519-94A8-A9B1881237D0}" presName="sibTrans" presStyleLbl="sibTrans2D1" presStyleIdx="6" presStyleCnt="8"/>
      <dgm:spPr/>
    </dgm:pt>
    <dgm:pt modelId="{D7690D66-B514-4F9A-8DBE-4D3FE68816DA}" type="pres">
      <dgm:prSet presAssocID="{F467ACE1-17B9-4519-94A8-A9B1881237D0}" presName="connectorText" presStyleLbl="sibTrans2D1" presStyleIdx="6" presStyleCnt="8"/>
      <dgm:spPr/>
    </dgm:pt>
    <dgm:pt modelId="{3A9B68D1-A325-45E3-BC3E-E162CD17A43A}" type="pres">
      <dgm:prSet presAssocID="{5BD7A22E-7E5D-4DAD-918B-8060464774F2}" presName="node" presStyleLbl="node1" presStyleIdx="7" presStyleCnt="8" custScaleX="167869" custRadScaleRad="106369" custRadScaleInc="-10449">
        <dgm:presLayoutVars>
          <dgm:bulletEnabled val="1"/>
        </dgm:presLayoutVars>
      </dgm:prSet>
      <dgm:spPr/>
    </dgm:pt>
    <dgm:pt modelId="{9BC99642-241B-40BC-8117-93B0251FB7B5}" type="pres">
      <dgm:prSet presAssocID="{C5C2F572-CA9C-4AB0-8826-A5C52A248C19}" presName="sibTrans" presStyleLbl="sibTrans2D1" presStyleIdx="7" presStyleCnt="8"/>
      <dgm:spPr/>
    </dgm:pt>
    <dgm:pt modelId="{2D3DBD73-DF0A-49D4-A7BB-0527C308985B}" type="pres">
      <dgm:prSet presAssocID="{C5C2F572-CA9C-4AB0-8826-A5C52A248C19}" presName="connectorText" presStyleLbl="sibTrans2D1" presStyleIdx="7" presStyleCnt="8"/>
      <dgm:spPr/>
    </dgm:pt>
  </dgm:ptLst>
  <dgm:cxnLst>
    <dgm:cxn modelId="{568AEC04-8100-4F11-9A7E-629DAE84784E}" type="presOf" srcId="{7A737A2B-2E23-41A5-8FED-C374BDE488D2}" destId="{6C1E70C4-C333-40E5-A11F-36F565813314}" srcOrd="1" destOrd="0" presId="urn:microsoft.com/office/officeart/2005/8/layout/cycle2"/>
    <dgm:cxn modelId="{083EDF16-CE74-477D-9A41-AB900C8C7256}" type="presOf" srcId="{546E9DEB-57C8-47FE-A256-D65A051C9527}" destId="{A8B800F9-53DE-4829-8CAB-D49E9B5D275C}" srcOrd="0" destOrd="0" presId="urn:microsoft.com/office/officeart/2005/8/layout/cycle2"/>
    <dgm:cxn modelId="{C7873819-C784-4B70-BE76-26029B01FE4E}" type="presOf" srcId="{A4DB2123-4E7B-4634-994E-4C4E32E6BFEB}" destId="{BB4B9C1A-3B69-4331-B9FC-0518887B6B3D}" srcOrd="0" destOrd="0" presId="urn:microsoft.com/office/officeart/2005/8/layout/cycle2"/>
    <dgm:cxn modelId="{0FE82624-1ED8-4AB1-BE69-33BE73733617}" srcId="{C0E04DE5-FEB0-434D-9B92-1DA3DA5BF9A5}" destId="{5DA9CA80-DB73-49C1-97B8-5C953DB8E9BE}" srcOrd="5" destOrd="0" parTransId="{A5707E05-F368-4C01-A830-E8A28E630569}" sibTransId="{7A737A2B-2E23-41A5-8FED-C374BDE488D2}"/>
    <dgm:cxn modelId="{C5087336-9E20-40D6-B00A-D763BE207573}" type="presOf" srcId="{F108C11A-142B-41D4-A83E-9CE9FEB1AF6E}" destId="{D2ECD673-8F10-4B2A-9739-5983739C5832}" srcOrd="0" destOrd="0" presId="urn:microsoft.com/office/officeart/2005/8/layout/cycle2"/>
    <dgm:cxn modelId="{C2E1003B-D186-3E42-A8F7-D4CEE5C7CABD}" type="presOf" srcId="{29A896F8-8011-1245-B267-25C6471D63FA}" destId="{60424E4C-7981-474D-9098-035A832CADF2}" srcOrd="1" destOrd="0" presId="urn:microsoft.com/office/officeart/2005/8/layout/cycle2"/>
    <dgm:cxn modelId="{9FFF7B47-EAF5-4012-8544-1880439E3791}" type="presOf" srcId="{F467ACE1-17B9-4519-94A8-A9B1881237D0}" destId="{D7690D66-B514-4F9A-8DBE-4D3FE68816DA}" srcOrd="1" destOrd="0" presId="urn:microsoft.com/office/officeart/2005/8/layout/cycle2"/>
    <dgm:cxn modelId="{9F9A565E-3F7B-41DB-90B0-6711424CC826}" type="presOf" srcId="{7A737A2B-2E23-41A5-8FED-C374BDE488D2}" destId="{C4C5839A-044B-41D7-B9F3-87BE6BF500B6}" srcOrd="0" destOrd="0" presId="urn:microsoft.com/office/officeart/2005/8/layout/cycle2"/>
    <dgm:cxn modelId="{90C6FB66-E0F3-47E7-8DD1-8228404FF03F}" type="presOf" srcId="{78442D4B-5AF1-4136-BAC0-4B12BD218DC7}" destId="{07708902-5CE9-45D1-9FAE-3B50DB3F09EF}" srcOrd="0" destOrd="0" presId="urn:microsoft.com/office/officeart/2005/8/layout/cycle2"/>
    <dgm:cxn modelId="{7E8C106A-094A-48BD-A4C7-84A1F433639A}" type="presOf" srcId="{C5C2F572-CA9C-4AB0-8826-A5C52A248C19}" destId="{9BC99642-241B-40BC-8117-93B0251FB7B5}" srcOrd="0" destOrd="0" presId="urn:microsoft.com/office/officeart/2005/8/layout/cycle2"/>
    <dgm:cxn modelId="{F154D273-2856-4BBC-9190-BD02B0489DA6}" type="presOf" srcId="{2AACE5E5-3B73-4667-B3C0-6C2B3B602D52}" destId="{433E77A4-DEA7-49CF-9777-514DF04E70AE}" srcOrd="0" destOrd="0" presId="urn:microsoft.com/office/officeart/2005/8/layout/cycle2"/>
    <dgm:cxn modelId="{B3E0557A-501F-4BF9-928B-66CDCC487C9E}" type="presOf" srcId="{C0E04DE5-FEB0-434D-9B92-1DA3DA5BF9A5}" destId="{BCC9DBFE-0AC7-4A78-9D4B-2FF4E164F69C}" srcOrd="0" destOrd="0" presId="urn:microsoft.com/office/officeart/2005/8/layout/cycle2"/>
    <dgm:cxn modelId="{39C10E81-FE4B-4422-B868-390141FF0627}" type="presOf" srcId="{C4841602-6EE6-4105-BEBB-D904152AEFEE}" destId="{01BD0E79-1421-4BEB-A8DB-B53C5539B7D6}" srcOrd="0" destOrd="0" presId="urn:microsoft.com/office/officeart/2005/8/layout/cycle2"/>
    <dgm:cxn modelId="{41E5F898-0C04-4FCB-88F7-BEE7BBF59186}" srcId="{C0E04DE5-FEB0-434D-9B92-1DA3DA5BF9A5}" destId="{C4841602-6EE6-4105-BEBB-D904152AEFEE}" srcOrd="3" destOrd="0" parTransId="{F9C78ACA-2500-4D7A-BCA5-A2CC4C42C3AC}" sibTransId="{4F0B15B1-09BF-4D81-991E-F07596D2779E}"/>
    <dgm:cxn modelId="{3518BEA3-0787-4175-98F6-BBD5F128035F}" type="presOf" srcId="{C5C2F572-CA9C-4AB0-8826-A5C52A248C19}" destId="{2D3DBD73-DF0A-49D4-A7BB-0527C308985B}" srcOrd="1" destOrd="0" presId="urn:microsoft.com/office/officeart/2005/8/layout/cycle2"/>
    <dgm:cxn modelId="{4E400AAF-8916-4B92-A18E-74C4CB850C10}" type="presOf" srcId="{F467ACE1-17B9-4519-94A8-A9B1881237D0}" destId="{3D81FD44-E11F-4D60-9F27-55C76E5CAD18}" srcOrd="0" destOrd="0" presId="urn:microsoft.com/office/officeart/2005/8/layout/cycle2"/>
    <dgm:cxn modelId="{99095BB4-CAEE-3D4B-A954-E00F76680084}" type="presOf" srcId="{29A896F8-8011-1245-B267-25C6471D63FA}" destId="{D7AB69F8-EB8A-2940-B358-A13D0050E4A7}" srcOrd="0" destOrd="0" presId="urn:microsoft.com/office/officeart/2005/8/layout/cycle2"/>
    <dgm:cxn modelId="{F2147CBD-886F-4048-B81D-9966C2327C77}" srcId="{C0E04DE5-FEB0-434D-9B92-1DA3DA5BF9A5}" destId="{A4DB2123-4E7B-4634-994E-4C4E32E6BFEB}" srcOrd="0" destOrd="0" parTransId="{DEEC8AC8-0630-44AC-A08D-A31153483140}" sibTransId="{6FB6E58C-902B-4D0B-BCE8-6D1428F32449}"/>
    <dgm:cxn modelId="{00C196BF-903C-41EE-82CB-1680840BA211}" type="presOf" srcId="{4F0B15B1-09BF-4D81-991E-F07596D2779E}" destId="{08BAB2E5-3A00-468F-A2B9-A761E7350D95}" srcOrd="1" destOrd="0" presId="urn:microsoft.com/office/officeart/2005/8/layout/cycle2"/>
    <dgm:cxn modelId="{812F77CA-D7DC-5947-B1DD-4DECA401174C}" srcId="{C0E04DE5-FEB0-434D-9B92-1DA3DA5BF9A5}" destId="{D6E322E0-7A02-A942-B90F-E17285BA026A}" srcOrd="1" destOrd="0" parTransId="{FA26479E-F518-2D45-BCA5-85B6E2A552C0}" sibTransId="{29A896F8-8011-1245-B267-25C6471D63FA}"/>
    <dgm:cxn modelId="{96F367D7-8262-4EFB-89A5-486787B6F2D7}" type="presOf" srcId="{6FB6E58C-902B-4D0B-BCE8-6D1428F32449}" destId="{099EA49D-18BB-459D-9361-C843FD18214D}" srcOrd="0" destOrd="0" presId="urn:microsoft.com/office/officeart/2005/8/layout/cycle2"/>
    <dgm:cxn modelId="{656C76DB-8C14-49B0-940C-FCF085E4ABB3}" type="presOf" srcId="{5B3EF558-66E9-4AA2-8974-C7FA09ED4EDE}" destId="{C0F0E974-2DB3-4B39-91DB-606ED51ABC59}" srcOrd="0" destOrd="0" presId="urn:microsoft.com/office/officeart/2005/8/layout/cycle2"/>
    <dgm:cxn modelId="{1074B9DF-7F0C-4824-8D48-68D58E9EAE7E}" type="presOf" srcId="{5B3EF558-66E9-4AA2-8974-C7FA09ED4EDE}" destId="{D3C4C7C1-E8E5-4E9F-AFF5-7D25B1171C01}" srcOrd="1" destOrd="0" presId="urn:microsoft.com/office/officeart/2005/8/layout/cycle2"/>
    <dgm:cxn modelId="{F7A624E3-420B-45A3-B03D-E46A94768721}" type="presOf" srcId="{2AACE5E5-3B73-4667-B3C0-6C2B3B602D52}" destId="{DC5F726E-5F69-4AD3-AFAC-303EDFB9CDD4}" srcOrd="1" destOrd="0" presId="urn:microsoft.com/office/officeart/2005/8/layout/cycle2"/>
    <dgm:cxn modelId="{286823E5-5C74-499D-A6BD-94AFB0704C04}" type="presOf" srcId="{5BD7A22E-7E5D-4DAD-918B-8060464774F2}" destId="{3A9B68D1-A325-45E3-BC3E-E162CD17A43A}" srcOrd="0" destOrd="0" presId="urn:microsoft.com/office/officeart/2005/8/layout/cycle2"/>
    <dgm:cxn modelId="{C430DAE5-F149-40AF-B84E-492895D20132}" srcId="{C0E04DE5-FEB0-434D-9B92-1DA3DA5BF9A5}" destId="{5BD7A22E-7E5D-4DAD-918B-8060464774F2}" srcOrd="7" destOrd="0" parTransId="{A29A0FB8-992A-410F-8995-8CA7ACAB97AB}" sibTransId="{C5C2F572-CA9C-4AB0-8826-A5C52A248C19}"/>
    <dgm:cxn modelId="{E89221E7-DF60-4402-8937-243E2C097EC6}" srcId="{C0E04DE5-FEB0-434D-9B92-1DA3DA5BF9A5}" destId="{546E9DEB-57C8-47FE-A256-D65A051C9527}" srcOrd="6" destOrd="0" parTransId="{E05B40A2-D384-4144-AB89-5AC229074B2B}" sibTransId="{F467ACE1-17B9-4519-94A8-A9B1881237D0}"/>
    <dgm:cxn modelId="{5772BAE7-24EB-46A9-94B4-26827EDA0804}" srcId="{C0E04DE5-FEB0-434D-9B92-1DA3DA5BF9A5}" destId="{78442D4B-5AF1-4136-BAC0-4B12BD218DC7}" srcOrd="2" destOrd="0" parTransId="{AD5BB6D5-3D9A-4ACC-8573-CFC4BEC17660}" sibTransId="{5B3EF558-66E9-4AA2-8974-C7FA09ED4EDE}"/>
    <dgm:cxn modelId="{649969EB-BEBE-480C-965F-89F602DBC4BC}" type="presOf" srcId="{5DA9CA80-DB73-49C1-97B8-5C953DB8E9BE}" destId="{6FE0510B-590A-4392-B2A0-477949AA770E}" srcOrd="0" destOrd="0" presId="urn:microsoft.com/office/officeart/2005/8/layout/cycle2"/>
    <dgm:cxn modelId="{4AA626EC-369A-1545-8109-3BCA3C9B453B}" type="presOf" srcId="{D6E322E0-7A02-A942-B90F-E17285BA026A}" destId="{2D458EA2-D07A-784D-BEDB-33E4A3102D96}" srcOrd="0" destOrd="0" presId="urn:microsoft.com/office/officeart/2005/8/layout/cycle2"/>
    <dgm:cxn modelId="{38FF75F4-9E4C-4213-A141-5CA9A0B21356}" srcId="{C0E04DE5-FEB0-434D-9B92-1DA3DA5BF9A5}" destId="{F108C11A-142B-41D4-A83E-9CE9FEB1AF6E}" srcOrd="4" destOrd="0" parTransId="{0B5BE3ED-97B3-4A8E-AE81-55CFD1F4DA98}" sibTransId="{2AACE5E5-3B73-4667-B3C0-6C2B3B602D52}"/>
    <dgm:cxn modelId="{8D17B5F7-C7D1-411A-82FC-C0D38A4260E4}" type="presOf" srcId="{6FB6E58C-902B-4D0B-BCE8-6D1428F32449}" destId="{374C3625-714A-4EFA-B1B6-D887BC52D4CA}" srcOrd="1" destOrd="0" presId="urn:microsoft.com/office/officeart/2005/8/layout/cycle2"/>
    <dgm:cxn modelId="{D32B22FC-5B34-46C9-9FC3-E1506A08BAD8}" type="presOf" srcId="{4F0B15B1-09BF-4D81-991E-F07596D2779E}" destId="{B6804356-21D6-4B23-A7C8-897459CA0B0F}" srcOrd="0" destOrd="0" presId="urn:microsoft.com/office/officeart/2005/8/layout/cycle2"/>
    <dgm:cxn modelId="{8E0200F2-8FDF-473C-A5B7-AD788FA0F628}" type="presParOf" srcId="{BCC9DBFE-0AC7-4A78-9D4B-2FF4E164F69C}" destId="{BB4B9C1A-3B69-4331-B9FC-0518887B6B3D}" srcOrd="0" destOrd="0" presId="urn:microsoft.com/office/officeart/2005/8/layout/cycle2"/>
    <dgm:cxn modelId="{A0397348-8C45-4B09-9147-C44EF6225443}" type="presParOf" srcId="{BCC9DBFE-0AC7-4A78-9D4B-2FF4E164F69C}" destId="{099EA49D-18BB-459D-9361-C843FD18214D}" srcOrd="1" destOrd="0" presId="urn:microsoft.com/office/officeart/2005/8/layout/cycle2"/>
    <dgm:cxn modelId="{F67F46C8-0749-416A-9793-1A904EF6B455}" type="presParOf" srcId="{099EA49D-18BB-459D-9361-C843FD18214D}" destId="{374C3625-714A-4EFA-B1B6-D887BC52D4CA}" srcOrd="0" destOrd="0" presId="urn:microsoft.com/office/officeart/2005/8/layout/cycle2"/>
    <dgm:cxn modelId="{3C7523A2-1E1A-AD42-9608-42701BE180BE}" type="presParOf" srcId="{BCC9DBFE-0AC7-4A78-9D4B-2FF4E164F69C}" destId="{2D458EA2-D07A-784D-BEDB-33E4A3102D96}" srcOrd="2" destOrd="0" presId="urn:microsoft.com/office/officeart/2005/8/layout/cycle2"/>
    <dgm:cxn modelId="{3D50E5EE-C955-A244-9EDC-2D4AD4040E55}" type="presParOf" srcId="{BCC9DBFE-0AC7-4A78-9D4B-2FF4E164F69C}" destId="{D7AB69F8-EB8A-2940-B358-A13D0050E4A7}" srcOrd="3" destOrd="0" presId="urn:microsoft.com/office/officeart/2005/8/layout/cycle2"/>
    <dgm:cxn modelId="{E6B1BC78-383F-C84F-A21F-932614BACF64}" type="presParOf" srcId="{D7AB69F8-EB8A-2940-B358-A13D0050E4A7}" destId="{60424E4C-7981-474D-9098-035A832CADF2}" srcOrd="0" destOrd="0" presId="urn:microsoft.com/office/officeart/2005/8/layout/cycle2"/>
    <dgm:cxn modelId="{B416FE19-C2D4-4757-93E3-32241B5B5D32}" type="presParOf" srcId="{BCC9DBFE-0AC7-4A78-9D4B-2FF4E164F69C}" destId="{07708902-5CE9-45D1-9FAE-3B50DB3F09EF}" srcOrd="4" destOrd="0" presId="urn:microsoft.com/office/officeart/2005/8/layout/cycle2"/>
    <dgm:cxn modelId="{87A2089E-1B6F-42E6-9BBB-C029BF6B721B}" type="presParOf" srcId="{BCC9DBFE-0AC7-4A78-9D4B-2FF4E164F69C}" destId="{C0F0E974-2DB3-4B39-91DB-606ED51ABC59}" srcOrd="5" destOrd="0" presId="urn:microsoft.com/office/officeart/2005/8/layout/cycle2"/>
    <dgm:cxn modelId="{5B9A8BE8-D2BA-491F-AA0A-804AD61E8764}" type="presParOf" srcId="{C0F0E974-2DB3-4B39-91DB-606ED51ABC59}" destId="{D3C4C7C1-E8E5-4E9F-AFF5-7D25B1171C01}" srcOrd="0" destOrd="0" presId="urn:microsoft.com/office/officeart/2005/8/layout/cycle2"/>
    <dgm:cxn modelId="{5BFF3726-EEB2-47CE-BAD5-2EA44940D182}" type="presParOf" srcId="{BCC9DBFE-0AC7-4A78-9D4B-2FF4E164F69C}" destId="{01BD0E79-1421-4BEB-A8DB-B53C5539B7D6}" srcOrd="6" destOrd="0" presId="urn:microsoft.com/office/officeart/2005/8/layout/cycle2"/>
    <dgm:cxn modelId="{B11F55ED-303E-4D07-AC50-A7DD977A4B58}" type="presParOf" srcId="{BCC9DBFE-0AC7-4A78-9D4B-2FF4E164F69C}" destId="{B6804356-21D6-4B23-A7C8-897459CA0B0F}" srcOrd="7" destOrd="0" presId="urn:microsoft.com/office/officeart/2005/8/layout/cycle2"/>
    <dgm:cxn modelId="{70B39153-3355-4908-83DA-DE59AFE7BDFA}" type="presParOf" srcId="{B6804356-21D6-4B23-A7C8-897459CA0B0F}" destId="{08BAB2E5-3A00-468F-A2B9-A761E7350D95}" srcOrd="0" destOrd="0" presId="urn:microsoft.com/office/officeart/2005/8/layout/cycle2"/>
    <dgm:cxn modelId="{87124648-E43F-4DDE-8A49-3198B76B6343}" type="presParOf" srcId="{BCC9DBFE-0AC7-4A78-9D4B-2FF4E164F69C}" destId="{D2ECD673-8F10-4B2A-9739-5983739C5832}" srcOrd="8" destOrd="0" presId="urn:microsoft.com/office/officeart/2005/8/layout/cycle2"/>
    <dgm:cxn modelId="{907BA3BB-96B0-4AE4-8A37-8A918A026D31}" type="presParOf" srcId="{BCC9DBFE-0AC7-4A78-9D4B-2FF4E164F69C}" destId="{433E77A4-DEA7-49CF-9777-514DF04E70AE}" srcOrd="9" destOrd="0" presId="urn:microsoft.com/office/officeart/2005/8/layout/cycle2"/>
    <dgm:cxn modelId="{E445364B-BD70-4380-B785-28C9EC5F0C61}" type="presParOf" srcId="{433E77A4-DEA7-49CF-9777-514DF04E70AE}" destId="{DC5F726E-5F69-4AD3-AFAC-303EDFB9CDD4}" srcOrd="0" destOrd="0" presId="urn:microsoft.com/office/officeart/2005/8/layout/cycle2"/>
    <dgm:cxn modelId="{8D17A458-B43F-4B9E-AFE7-5177312CFA28}" type="presParOf" srcId="{BCC9DBFE-0AC7-4A78-9D4B-2FF4E164F69C}" destId="{6FE0510B-590A-4392-B2A0-477949AA770E}" srcOrd="10" destOrd="0" presId="urn:microsoft.com/office/officeart/2005/8/layout/cycle2"/>
    <dgm:cxn modelId="{F1B0D673-88D0-4EEB-A0CA-B918F94CB69E}" type="presParOf" srcId="{BCC9DBFE-0AC7-4A78-9D4B-2FF4E164F69C}" destId="{C4C5839A-044B-41D7-B9F3-87BE6BF500B6}" srcOrd="11" destOrd="0" presId="urn:microsoft.com/office/officeart/2005/8/layout/cycle2"/>
    <dgm:cxn modelId="{3E1C4693-20D5-4966-96CD-1915E75F560D}" type="presParOf" srcId="{C4C5839A-044B-41D7-B9F3-87BE6BF500B6}" destId="{6C1E70C4-C333-40E5-A11F-36F565813314}" srcOrd="0" destOrd="0" presId="urn:microsoft.com/office/officeart/2005/8/layout/cycle2"/>
    <dgm:cxn modelId="{E73C0782-CA5B-452C-8FF9-38E49CE7DDED}" type="presParOf" srcId="{BCC9DBFE-0AC7-4A78-9D4B-2FF4E164F69C}" destId="{A8B800F9-53DE-4829-8CAB-D49E9B5D275C}" srcOrd="12" destOrd="0" presId="urn:microsoft.com/office/officeart/2005/8/layout/cycle2"/>
    <dgm:cxn modelId="{C511214F-B159-43E3-A54F-54C6D22FC358}" type="presParOf" srcId="{BCC9DBFE-0AC7-4A78-9D4B-2FF4E164F69C}" destId="{3D81FD44-E11F-4D60-9F27-55C76E5CAD18}" srcOrd="13" destOrd="0" presId="urn:microsoft.com/office/officeart/2005/8/layout/cycle2"/>
    <dgm:cxn modelId="{EF200FB8-7999-405B-BC58-BA0D773A00C8}" type="presParOf" srcId="{3D81FD44-E11F-4D60-9F27-55C76E5CAD18}" destId="{D7690D66-B514-4F9A-8DBE-4D3FE68816DA}" srcOrd="0" destOrd="0" presId="urn:microsoft.com/office/officeart/2005/8/layout/cycle2"/>
    <dgm:cxn modelId="{045E656F-08CE-4ED9-BD09-307197324104}" type="presParOf" srcId="{BCC9DBFE-0AC7-4A78-9D4B-2FF4E164F69C}" destId="{3A9B68D1-A325-45E3-BC3E-E162CD17A43A}" srcOrd="14" destOrd="0" presId="urn:microsoft.com/office/officeart/2005/8/layout/cycle2"/>
    <dgm:cxn modelId="{A6E4C522-9547-496C-A194-4DE8CA346DD8}" type="presParOf" srcId="{BCC9DBFE-0AC7-4A78-9D4B-2FF4E164F69C}" destId="{9BC99642-241B-40BC-8117-93B0251FB7B5}" srcOrd="15" destOrd="0" presId="urn:microsoft.com/office/officeart/2005/8/layout/cycle2"/>
    <dgm:cxn modelId="{4CE43B02-6501-4A39-856A-4901EED8A05E}" type="presParOf" srcId="{9BC99642-241B-40BC-8117-93B0251FB7B5}" destId="{2D3DBD73-DF0A-49D4-A7BB-0527C308985B}" srcOrd="0" destOrd="0" presId="urn:microsoft.com/office/officeart/2005/8/layout/cycle2"/>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B9C1A-3B69-4331-B9FC-0518887B6B3D}">
      <dsp:nvSpPr>
        <dsp:cNvPr id="0" name=""/>
        <dsp:cNvSpPr/>
      </dsp:nvSpPr>
      <dsp:spPr>
        <a:xfrm>
          <a:off x="3010748" y="1426"/>
          <a:ext cx="1354736"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Establish Need</a:t>
          </a:r>
        </a:p>
      </dsp:txBody>
      <dsp:txXfrm>
        <a:off x="3209144" y="141679"/>
        <a:ext cx="957944" cy="677202"/>
      </dsp:txXfrm>
    </dsp:sp>
    <dsp:sp modelId="{099EA49D-18BB-459D-9361-C843FD18214D}">
      <dsp:nvSpPr>
        <dsp:cNvPr id="0" name=""/>
        <dsp:cNvSpPr/>
      </dsp:nvSpPr>
      <dsp:spPr>
        <a:xfrm rot="1383723">
          <a:off x="4346875" y="648003"/>
          <a:ext cx="229552"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349627" y="699160"/>
        <a:ext cx="160686" cy="193936"/>
      </dsp:txXfrm>
    </dsp:sp>
    <dsp:sp modelId="{2D458EA2-D07A-784D-BEDB-33E4A3102D96}">
      <dsp:nvSpPr>
        <dsp:cNvPr id="0" name=""/>
        <dsp:cNvSpPr/>
      </dsp:nvSpPr>
      <dsp:spPr>
        <a:xfrm>
          <a:off x="4546002" y="680785"/>
          <a:ext cx="1475551"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Listen to and include the AGYM</a:t>
          </a:r>
        </a:p>
      </dsp:txBody>
      <dsp:txXfrm>
        <a:off x="4762091" y="821038"/>
        <a:ext cx="1043373" cy="677202"/>
      </dsp:txXfrm>
    </dsp:sp>
    <dsp:sp modelId="{D7AB69F8-EB8A-2940-B358-A13D0050E4A7}">
      <dsp:nvSpPr>
        <dsp:cNvPr id="0" name=""/>
        <dsp:cNvSpPr/>
      </dsp:nvSpPr>
      <dsp:spPr>
        <a:xfrm rot="4383186">
          <a:off x="5384115" y="1628417"/>
          <a:ext cx="183508"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03618" y="1666731"/>
        <a:ext cx="128456" cy="193936"/>
      </dsp:txXfrm>
    </dsp:sp>
    <dsp:sp modelId="{07708902-5CE9-45D1-9FAE-3B50DB3F09EF}">
      <dsp:nvSpPr>
        <dsp:cNvPr id="0" name=""/>
        <dsp:cNvSpPr/>
      </dsp:nvSpPr>
      <dsp:spPr>
        <a:xfrm>
          <a:off x="4797053" y="1954075"/>
          <a:ext cx="1749437"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Identify issues</a:t>
          </a:r>
        </a:p>
      </dsp:txBody>
      <dsp:txXfrm>
        <a:off x="5053252" y="2094328"/>
        <a:ext cx="1237039" cy="677202"/>
      </dsp:txXfrm>
    </dsp:sp>
    <dsp:sp modelId="{C0F0E974-2DB3-4B39-91DB-606ED51ABC59}">
      <dsp:nvSpPr>
        <dsp:cNvPr id="0" name=""/>
        <dsp:cNvSpPr/>
      </dsp:nvSpPr>
      <dsp:spPr>
        <a:xfrm rot="6402069">
          <a:off x="5442469" y="2844390"/>
          <a:ext cx="114719"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5464622" y="2892553"/>
        <a:ext cx="80303" cy="193936"/>
      </dsp:txXfrm>
    </dsp:sp>
    <dsp:sp modelId="{01BD0E79-1421-4BEB-A8DB-B53C5539B7D6}">
      <dsp:nvSpPr>
        <dsp:cNvPr id="0" name=""/>
        <dsp:cNvSpPr/>
      </dsp:nvSpPr>
      <dsp:spPr>
        <a:xfrm>
          <a:off x="4554907" y="3104683"/>
          <a:ext cx="1543280"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Identify Interventions</a:t>
          </a:r>
        </a:p>
      </dsp:txBody>
      <dsp:txXfrm>
        <a:off x="4780915" y="3244936"/>
        <a:ext cx="1091264" cy="677202"/>
      </dsp:txXfrm>
    </dsp:sp>
    <dsp:sp modelId="{B6804356-21D6-4B23-A7C8-897459CA0B0F}">
      <dsp:nvSpPr>
        <dsp:cNvPr id="0" name=""/>
        <dsp:cNvSpPr/>
      </dsp:nvSpPr>
      <dsp:spPr>
        <a:xfrm rot="9387731">
          <a:off x="4449763" y="3763963"/>
          <a:ext cx="183133"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502417" y="3817638"/>
        <a:ext cx="128193" cy="193936"/>
      </dsp:txXfrm>
    </dsp:sp>
    <dsp:sp modelId="{D2ECD673-8F10-4B2A-9739-5983739C5832}">
      <dsp:nvSpPr>
        <dsp:cNvPr id="0" name=""/>
        <dsp:cNvSpPr/>
      </dsp:nvSpPr>
      <dsp:spPr>
        <a:xfrm>
          <a:off x="3137915" y="3766691"/>
          <a:ext cx="1337727"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Identify vulnerable AGYW</a:t>
          </a:r>
        </a:p>
      </dsp:txBody>
      <dsp:txXfrm>
        <a:off x="3333821" y="3906944"/>
        <a:ext cx="945915" cy="677202"/>
      </dsp:txXfrm>
    </dsp:sp>
    <dsp:sp modelId="{433E77A4-DEA7-49CF-9777-514DF04E70AE}">
      <dsp:nvSpPr>
        <dsp:cNvPr id="0" name=""/>
        <dsp:cNvSpPr/>
      </dsp:nvSpPr>
      <dsp:spPr>
        <a:xfrm rot="12027603">
          <a:off x="2914988" y="3792256"/>
          <a:ext cx="220012"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978910" y="3868437"/>
        <a:ext cx="154008" cy="193936"/>
      </dsp:txXfrm>
    </dsp:sp>
    <dsp:sp modelId="{6FE0510B-590A-4392-B2A0-477949AA770E}">
      <dsp:nvSpPr>
        <dsp:cNvPr id="0" name=""/>
        <dsp:cNvSpPr/>
      </dsp:nvSpPr>
      <dsp:spPr>
        <a:xfrm>
          <a:off x="1550439" y="3177113"/>
          <a:ext cx="1352170"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Monitor Implementation</a:t>
          </a:r>
        </a:p>
      </dsp:txBody>
      <dsp:txXfrm>
        <a:off x="1748460" y="3317366"/>
        <a:ext cx="956128" cy="677202"/>
      </dsp:txXfrm>
    </dsp:sp>
    <dsp:sp modelId="{C4C5839A-044B-41D7-B9F3-87BE6BF500B6}">
      <dsp:nvSpPr>
        <dsp:cNvPr id="0" name=""/>
        <dsp:cNvSpPr/>
      </dsp:nvSpPr>
      <dsp:spPr>
        <a:xfrm rot="15120107">
          <a:off x="1918125" y="2853368"/>
          <a:ext cx="200304"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1957454" y="2946588"/>
        <a:ext cx="140213" cy="193936"/>
      </dsp:txXfrm>
    </dsp:sp>
    <dsp:sp modelId="{A8B800F9-53DE-4829-8CAB-D49E9B5D275C}">
      <dsp:nvSpPr>
        <dsp:cNvPr id="0" name=""/>
        <dsp:cNvSpPr/>
      </dsp:nvSpPr>
      <dsp:spPr>
        <a:xfrm>
          <a:off x="1099045" y="1883345"/>
          <a:ext cx="1414306"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Evaluate Impact</a:t>
          </a:r>
        </a:p>
      </dsp:txBody>
      <dsp:txXfrm>
        <a:off x="1306165" y="2023598"/>
        <a:ext cx="1000066" cy="677202"/>
      </dsp:txXfrm>
    </dsp:sp>
    <dsp:sp modelId="{3D81FD44-E11F-4D60-9F27-55C76E5CAD18}">
      <dsp:nvSpPr>
        <dsp:cNvPr id="0" name=""/>
        <dsp:cNvSpPr/>
      </dsp:nvSpPr>
      <dsp:spPr>
        <a:xfrm rot="17208253">
          <a:off x="1893681" y="1529787"/>
          <a:ext cx="230193"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18228" y="1627487"/>
        <a:ext cx="161135" cy="193936"/>
      </dsp:txXfrm>
    </dsp:sp>
    <dsp:sp modelId="{3A9B68D1-A325-45E3-BC3E-E162CD17A43A}">
      <dsp:nvSpPr>
        <dsp:cNvPr id="0" name=""/>
        <dsp:cNvSpPr/>
      </dsp:nvSpPr>
      <dsp:spPr>
        <a:xfrm>
          <a:off x="1411924" y="527131"/>
          <a:ext cx="1607696" cy="9577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Program Improvement</a:t>
          </a:r>
        </a:p>
      </dsp:txBody>
      <dsp:txXfrm>
        <a:off x="1647366" y="667384"/>
        <a:ext cx="1136812" cy="677202"/>
      </dsp:txXfrm>
    </dsp:sp>
    <dsp:sp modelId="{9BC99642-241B-40BC-8117-93B0251FB7B5}">
      <dsp:nvSpPr>
        <dsp:cNvPr id="0" name=""/>
        <dsp:cNvSpPr/>
      </dsp:nvSpPr>
      <dsp:spPr>
        <a:xfrm rot="20421046">
          <a:off x="2941547" y="567325"/>
          <a:ext cx="100306" cy="3232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42423" y="637029"/>
        <a:ext cx="70214" cy="19393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0.52925</cdr:x>
      <cdr:y>0</cdr:y>
    </cdr:from>
    <cdr:to>
      <cdr:x>1</cdr:x>
      <cdr:y>0.16829</cdr:y>
    </cdr:to>
    <cdr:sp macro="" textlink="">
      <cdr:nvSpPr>
        <cdr:cNvPr id="2" name="Google Shape;835;p108"/>
        <cdr:cNvSpPr/>
      </cdr:nvSpPr>
      <cdr:spPr>
        <a:xfrm xmlns:a="http://schemas.openxmlformats.org/drawingml/2006/main">
          <a:off x="4680083" y="-1355152"/>
          <a:ext cx="4162802" cy="715581"/>
        </a:xfrm>
        <a:prstGeom xmlns:a="http://schemas.openxmlformats.org/drawingml/2006/main" prst="rect">
          <a:avLst/>
        </a:prstGeom>
        <a:solidFill xmlns:a="http://schemas.openxmlformats.org/drawingml/2006/main">
          <a:srgbClr val="D8E8EE"/>
        </a:solidFill>
        <a:ln xmlns:a="http://schemas.openxmlformats.org/drawingml/2006/main">
          <a:noFill/>
        </a:ln>
      </cdr:spPr>
      <cdr:txBody>
        <a:bodyPr xmlns:a="http://schemas.openxmlformats.org/drawingml/2006/main" spcFirstLastPara="1" wrap="square" lIns="91425" tIns="45700" rIns="91425" bIns="4570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000000"/>
              </a:solidFill>
              <a:effectLst/>
              <a:uLnTx/>
              <a:uFillTx/>
              <a:latin typeface="Calibri"/>
              <a:ea typeface="Calibri"/>
              <a:cs typeface="Calibri"/>
              <a:sym typeface="Calibri"/>
            </a:rPr>
            <a:t>Percentage of youth ages 13-24 whose first sexual intercourse was physically forced, pressured or coerced, Violence Against Children Surveys</a:t>
          </a:r>
          <a:endParaRPr kumimoji="0" sz="1800" b="0" i="0" u="none" strike="noStrike" kern="1200" cap="none" spc="0" normalizeH="0" baseline="0" noProof="0" dirty="0">
            <a:ln>
              <a:noFill/>
            </a:ln>
            <a:solidFill>
              <a:srgbClr val="16181A"/>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AE5A9-C3C1-4E55-8D85-286B69B9724D}" type="datetimeFigureOut">
              <a:rPr lang="en-US" smtClean="0"/>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3908E-5169-4122-BA72-88FFEC8B3FC7}" type="slidenum">
              <a:rPr lang="en-US" smtClean="0"/>
              <a:t>‹#›</a:t>
            </a:fld>
            <a:endParaRPr lang="en-US"/>
          </a:p>
        </p:txBody>
      </p:sp>
    </p:spTree>
    <p:extLst>
      <p:ext uri="{BB962C8B-B14F-4D97-AF65-F5344CB8AC3E}">
        <p14:creationId xmlns:p14="http://schemas.microsoft.com/office/powerpoint/2010/main" val="232935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2525"/>
            <a:ext cx="5530850"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61A8C-4271-4EA1-94EB-C48CB2E7C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53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a:t>WADS 2018 data showing DREAMS districts that had &gt;25% declines in new diagnoses among AGYW in ANC from 2016 to 2018</a:t>
            </a:r>
          </a:p>
          <a:p>
            <a:pPr marL="174708" indent="-174708">
              <a:buFont typeface="Arial" panose="020B0604020202020204" pitchFamily="34" charset="0"/>
              <a:buChar char="•"/>
            </a:pPr>
            <a:r>
              <a:rPr lang="en-US" baseline="0" dirty="0"/>
              <a:t>We are finalizing the data, including Zimbabwe data which is not included in the preliminary results here.</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4C8DF81-FD20-4555-A0FB-2C84442CB3E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374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WADS 2018 data showing DREAMS districts that had &lt;25% declines in new diagnoses among AGYW in ANC from 2016 to 2018</a:t>
            </a:r>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4C8DF81-FD20-4555-A0FB-2C84442CB3E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1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80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As you all know, DREAMS started out as a central initiative in 10 countries. We</a:t>
            </a:r>
            <a:r>
              <a:rPr lang="en-US" baseline="0" dirty="0"/>
              <a:t> have all worked over the last 2 years to integrate DREAMS planning into the COP planning process, resulting in the institutionalization of prevention for AGYW into our annual planning, And last year, we expanded from 10 countries to 15.</a:t>
            </a:r>
          </a:p>
          <a:p>
            <a:endParaRPr lang="en-US" baseline="0" dirty="0"/>
          </a:p>
          <a:p>
            <a:r>
              <a:rPr lang="en-US" baseline="0" dirty="0"/>
              <a:t>This means that over 4 years, PEPFAR has invested over $760M in DREAMS.  </a:t>
            </a:r>
          </a:p>
          <a:p>
            <a:endParaRPr lang="en-US" baseline="0" dirty="0"/>
          </a:p>
          <a:p>
            <a:r>
              <a:rPr lang="en-US" baseline="0" dirty="0"/>
              <a:t>So the investment has continued, and the programming has evolved…  When PEPFAR announced DREAMS on WAD in 2014, including PrEP in the core package for AGYW was pushing the envelope a bit.  No one was doing this as part of a big programmatic effort – we were still in the world of small demonstration projects.  But 5 of our 10 countries jumped right in, including it in their DREAMS plans from the beginning.  Our teams have been working diligently with partner governments to establish policies and procedures for rolling out PrEP for AGYW and other populations and that work has paid off.   We now have 11 DREAMS countries implementing PrEP and the rest on the cusp of doing so.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334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a:t>
            </a:r>
            <a:r>
              <a:rPr lang="en-US" baseline="0" dirty="0"/>
              <a:t> have we learned so far?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AB78A-7831-4A62-AB22-77EAE70E2E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3164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In addition to the quantitative data we ae collecting,</a:t>
            </a:r>
            <a:r>
              <a:rPr lang="en-US" baseline="0" dirty="0"/>
              <a:t> we traveled to all of the DREAMS countries to explore what might be contributing to differences between districts, and what lessons we are learning about how to implement this </a:t>
            </a:r>
            <a:r>
              <a:rPr lang="en-US" baseline="0" dirty="0" err="1"/>
              <a:t>compled</a:t>
            </a:r>
            <a:r>
              <a:rPr lang="en-US" baseline="0" dirty="0"/>
              <a:t> program</a:t>
            </a:r>
          </a:p>
          <a:p>
            <a:endParaRPr lang="en-US" baseline="0" dirty="0"/>
          </a:p>
          <a:p>
            <a:r>
              <a:rPr lang="en-US" baseline="0" dirty="0"/>
              <a:t>The purpose of these TDYs was to observe DREAMS implementation, in detail.</a:t>
            </a:r>
          </a:p>
          <a:p>
            <a:endParaRPr lang="en-US" baseline="0" dirty="0"/>
          </a:p>
          <a:p>
            <a:r>
              <a:rPr lang="en-US" baseline="0" dirty="0"/>
              <a:t>Approach: </a:t>
            </a:r>
          </a:p>
          <a:p>
            <a:pPr marL="174708" indent="-174708">
              <a:buFont typeface="Arial" panose="020B0604020202020204" pitchFamily="34" charset="0"/>
              <a:buChar char="•"/>
            </a:pPr>
            <a:r>
              <a:rPr lang="en-US" baseline="0" dirty="0"/>
              <a:t>Not a formal qualitative study, HOWEVER, approaching in systematic way…</a:t>
            </a:r>
          </a:p>
          <a:p>
            <a:pPr marL="174708" indent="-174708">
              <a:buFont typeface="Arial" panose="020B0604020202020204" pitchFamily="34" charset="0"/>
              <a:buChar char="•"/>
            </a:pPr>
            <a:r>
              <a:rPr lang="en-US" baseline="0" dirty="0"/>
              <a:t>Consistent set of questions for every visit (correspond to 2</a:t>
            </a:r>
            <a:r>
              <a:rPr lang="en-US" baseline="30000" dirty="0"/>
              <a:t>nd</a:t>
            </a:r>
            <a:r>
              <a:rPr lang="en-US" baseline="0" dirty="0"/>
              <a:t> set of bullets on the slide)</a:t>
            </a:r>
          </a:p>
          <a:p>
            <a:pPr marL="174708" indent="-174708">
              <a:buFont typeface="Arial" panose="020B0604020202020204" pitchFamily="34" charset="0"/>
              <a:buChar char="•"/>
            </a:pPr>
            <a:r>
              <a:rPr lang="en-US" baseline="0" dirty="0"/>
              <a:t>Observations recorded, by district into spreadsheet, will look for patterns across districts and by WAD results (where possible);</a:t>
            </a:r>
          </a:p>
          <a:p>
            <a:pPr marL="174708" indent="-17470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4C8DF81-FD20-4555-A0FB-2C84442CB3E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42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11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7383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ea typeface="+mn-ea"/>
              </a:rPr>
              <a:t>What can we do about this?</a:t>
            </a:r>
          </a:p>
          <a:p>
            <a:pPr marL="171450" indent="-171450" eaLnBrk="1" fontAlgn="auto" hangingPunct="1">
              <a:spcBef>
                <a:spcPts val="0"/>
              </a:spcBef>
              <a:spcAft>
                <a:spcPts val="0"/>
              </a:spcAft>
              <a:buFont typeface="Arial" panose="020B0604020202020204" pitchFamily="34" charset="0"/>
              <a:buChar char="•"/>
              <a:defRPr/>
            </a:pPr>
            <a:r>
              <a:rPr lang="en-US" dirty="0">
                <a:ea typeface="+mn-ea"/>
              </a:rPr>
              <a:t>I am going to talk about primary prevention of sexual violence and HIV </a:t>
            </a:r>
            <a:r>
              <a:rPr lang="en-US" dirty="0">
                <a:ea typeface="+mn-ea"/>
                <a:sym typeface="Wingdings" panose="05000000000000000000" pitchFamily="2" charset="2"/>
              </a:rPr>
              <a:t> by primary prevention, I mean stopping these risks from ever happening</a:t>
            </a:r>
          </a:p>
          <a:p>
            <a:pPr marL="171450" indent="-171450" eaLnBrk="1" fontAlgn="auto" hangingPunct="1">
              <a:spcBef>
                <a:spcPts val="0"/>
              </a:spcBef>
              <a:spcAft>
                <a:spcPts val="0"/>
              </a:spcAft>
              <a:buFont typeface="Arial" panose="020B0604020202020204" pitchFamily="34" charset="0"/>
              <a:buChar char="•"/>
              <a:defRPr/>
            </a:pPr>
            <a:r>
              <a:rPr lang="en-US" dirty="0">
                <a:ea typeface="+mn-ea"/>
                <a:sym typeface="Wingdings" panose="05000000000000000000" pitchFamily="2" charset="2"/>
              </a:rPr>
              <a:t>Because risk starts so early, that means that we need to focus on pre- and early adolescents so we can intervene before these things happen to youth</a:t>
            </a:r>
            <a:endParaRPr lang="en-US" dirty="0">
              <a:ea typeface="+mn-ea"/>
            </a:endParaRPr>
          </a:p>
          <a:p>
            <a:pPr eaLnBrk="1" fontAlgn="auto" hangingPunct="1">
              <a:spcBef>
                <a:spcPts val="0"/>
              </a:spcBef>
              <a:spcAft>
                <a:spcPts val="0"/>
              </a:spcAft>
              <a:defRPr/>
            </a:pPr>
            <a:endParaRPr lang="en-US" dirty="0">
              <a:ea typeface="+mn-ea"/>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BEF397-23A1-450B-BB81-AB070DEE42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081884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ea typeface="+mn-ea"/>
              </a:rPr>
              <a:t>What can we do about this?</a:t>
            </a:r>
          </a:p>
          <a:p>
            <a:pPr marL="171450" indent="-171450" eaLnBrk="1" fontAlgn="auto" hangingPunct="1">
              <a:spcBef>
                <a:spcPts val="0"/>
              </a:spcBef>
              <a:spcAft>
                <a:spcPts val="0"/>
              </a:spcAft>
              <a:buFont typeface="Arial" panose="020B0604020202020204" pitchFamily="34" charset="0"/>
              <a:buChar char="•"/>
              <a:defRPr/>
            </a:pPr>
            <a:r>
              <a:rPr lang="en-US" dirty="0">
                <a:ea typeface="+mn-ea"/>
              </a:rPr>
              <a:t>I am going to talk about primary prevention of sexual violence and HIV </a:t>
            </a:r>
            <a:r>
              <a:rPr lang="en-US" dirty="0">
                <a:ea typeface="+mn-ea"/>
                <a:sym typeface="Wingdings" panose="05000000000000000000" pitchFamily="2" charset="2"/>
              </a:rPr>
              <a:t> by primary prevention, I mean stopping these risks from ever happening</a:t>
            </a:r>
          </a:p>
          <a:p>
            <a:pPr marL="171450" indent="-171450" eaLnBrk="1" fontAlgn="auto" hangingPunct="1">
              <a:spcBef>
                <a:spcPts val="0"/>
              </a:spcBef>
              <a:spcAft>
                <a:spcPts val="0"/>
              </a:spcAft>
              <a:buFont typeface="Arial" panose="020B0604020202020204" pitchFamily="34" charset="0"/>
              <a:buChar char="•"/>
              <a:defRPr/>
            </a:pPr>
            <a:r>
              <a:rPr lang="en-US" dirty="0">
                <a:ea typeface="+mn-ea"/>
                <a:sym typeface="Wingdings" panose="05000000000000000000" pitchFamily="2" charset="2"/>
              </a:rPr>
              <a:t>Because risk starts so early, that means that we need to focus on pre- and early adolescents so we can intervene before these things happen to youth</a:t>
            </a:r>
            <a:endParaRPr lang="en-US" dirty="0">
              <a:ea typeface="+mn-ea"/>
            </a:endParaRPr>
          </a:p>
          <a:p>
            <a:pPr eaLnBrk="1" fontAlgn="auto" hangingPunct="1">
              <a:spcBef>
                <a:spcPts val="0"/>
              </a:spcBef>
              <a:spcAft>
                <a:spcPts val="0"/>
              </a:spcAft>
              <a:defRPr/>
            </a:pPr>
            <a:endParaRPr lang="en-US" dirty="0">
              <a:ea typeface="+mn-ea"/>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3BEF397-23A1-450B-BB81-AB070DEE428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786531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a:t>
            </a:r>
            <a:r>
              <a:rPr lang="en-US" baseline="0" dirty="0"/>
              <a:t> have we learned so far?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AB78A-7831-4A62-AB22-77EAE70E2E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45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WHERE for DREAMS??</a:t>
            </a:r>
          </a:p>
          <a:p>
            <a:endParaRPr lang="en-US" dirty="0"/>
          </a:p>
          <a:p>
            <a:r>
              <a:rPr lang="en-US" dirty="0"/>
              <a:t>Took prevalence &amp;</a:t>
            </a:r>
            <a:r>
              <a:rPr lang="en-US" baseline="0" dirty="0"/>
              <a:t> # cases into consideration to choose countries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AB78A-7831-4A62-AB22-77EAE70E2E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6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53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136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60:notes"/>
          <p:cNvSpPr>
            <a:spLocks noGrp="1" noRot="1" noChangeAspect="1"/>
          </p:cNvSpPr>
          <p:nvPr>
            <p:ph type="sldImg" idx="2"/>
          </p:nvPr>
        </p:nvSpPr>
        <p:spPr>
          <a:xfrm>
            <a:off x="1392238" y="1152525"/>
            <a:ext cx="4149725"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1" name="Google Shape;771;p60:notes"/>
          <p:cNvSpPr txBox="1">
            <a:spLocks noGrp="1"/>
          </p:cNvSpPr>
          <p:nvPr>
            <p:ph type="body" idx="1"/>
          </p:nvPr>
        </p:nvSpPr>
        <p:spPr>
          <a:xfrm>
            <a:off x="693420" y="4437221"/>
            <a:ext cx="5547360" cy="3630454"/>
          </a:xfrm>
          <a:prstGeom prst="rect">
            <a:avLst/>
          </a:prstGeom>
          <a:noFill/>
          <a:ln>
            <a:noFill/>
          </a:ln>
        </p:spPr>
        <p:txBody>
          <a:bodyPr spcFirstLastPara="1" wrap="square" lIns="92300" tIns="46150" rIns="92300" bIns="46150" anchor="t" anchorCtr="0">
            <a:noAutofit/>
          </a:bodyPr>
          <a:lstStyle/>
          <a:p>
            <a:pPr marL="0" lvl="0" indent="0" algn="l" rtl="0">
              <a:spcBef>
                <a:spcPts val="0"/>
              </a:spcBef>
              <a:spcAft>
                <a:spcPts val="0"/>
              </a:spcAft>
              <a:buNone/>
            </a:pPr>
            <a:r>
              <a:rPr lang="en-US"/>
              <a:t>Talking points:</a:t>
            </a:r>
            <a:endParaRPr/>
          </a:p>
          <a:p>
            <a:pPr marL="174708" lvl="0" indent="-174708" algn="l" rtl="0">
              <a:spcBef>
                <a:spcPts val="0"/>
              </a:spcBef>
              <a:spcAft>
                <a:spcPts val="0"/>
              </a:spcAft>
              <a:buClr>
                <a:schemeClr val="dk1"/>
              </a:buClr>
              <a:buSzPts val="1200"/>
              <a:buFont typeface="Arial"/>
              <a:buChar char="•"/>
            </a:pPr>
            <a:r>
              <a:rPr lang="en-US"/>
              <a:t>Some points about the program that have to be taken into consideration as we look at data on DREAMS…</a:t>
            </a:r>
            <a:endParaRPr/>
          </a:p>
          <a:p>
            <a:pPr marL="174708" lvl="0" indent="-174708" algn="l" rtl="0">
              <a:spcBef>
                <a:spcPts val="0"/>
              </a:spcBef>
              <a:spcAft>
                <a:spcPts val="0"/>
              </a:spcAft>
              <a:buClr>
                <a:schemeClr val="dk1"/>
              </a:buClr>
              <a:buSzPts val="1200"/>
              <a:buFont typeface="Arial"/>
              <a:buChar char="•"/>
            </a:pPr>
            <a:r>
              <a:rPr lang="en-US"/>
              <a:t>DREAMS involves a COMPREHENSIVE package of programs and services ; these differ by:</a:t>
            </a:r>
            <a:endParaRPr/>
          </a:p>
          <a:p>
            <a:pPr marL="640594" lvl="1" indent="-174707" algn="l" rtl="0">
              <a:spcBef>
                <a:spcPts val="0"/>
              </a:spcBef>
              <a:spcAft>
                <a:spcPts val="0"/>
              </a:spcAft>
              <a:buClr>
                <a:schemeClr val="dk1"/>
              </a:buClr>
              <a:buSzPts val="1200"/>
              <a:buFont typeface="Arial"/>
              <a:buChar char="•"/>
            </a:pPr>
            <a:r>
              <a:rPr lang="en-US"/>
              <a:t>Country (little variation across countries; PrEP is the component that some still do not have)</a:t>
            </a:r>
            <a:endParaRPr/>
          </a:p>
          <a:p>
            <a:pPr marL="640594" lvl="1" indent="-174707" algn="l" rtl="0">
              <a:spcBef>
                <a:spcPts val="0"/>
              </a:spcBef>
              <a:spcAft>
                <a:spcPts val="0"/>
              </a:spcAft>
              <a:buClr>
                <a:schemeClr val="dk1"/>
              </a:buClr>
              <a:buSzPts val="1200"/>
              <a:buFont typeface="Arial"/>
              <a:buChar char="•"/>
            </a:pPr>
            <a:r>
              <a:rPr lang="en-US"/>
              <a:t>District (little variation across districts within a country)</a:t>
            </a:r>
            <a:endParaRPr/>
          </a:p>
          <a:p>
            <a:pPr marL="640594" lvl="1" indent="-174707" algn="l" rtl="0">
              <a:spcBef>
                <a:spcPts val="0"/>
              </a:spcBef>
              <a:spcAft>
                <a:spcPts val="0"/>
              </a:spcAft>
              <a:buClr>
                <a:schemeClr val="dk1"/>
              </a:buClr>
              <a:buSzPts val="1200"/>
              <a:buFont typeface="Arial"/>
              <a:buChar char="•"/>
            </a:pPr>
            <a:r>
              <a:rPr lang="en-US"/>
              <a:t>Age group </a:t>
            </a:r>
            <a:endParaRPr/>
          </a:p>
          <a:p>
            <a:pPr marL="640594" lvl="1" indent="-174707" algn="l" rtl="0">
              <a:spcBef>
                <a:spcPts val="0"/>
              </a:spcBef>
              <a:spcAft>
                <a:spcPts val="0"/>
              </a:spcAft>
              <a:buClr>
                <a:schemeClr val="dk1"/>
              </a:buClr>
              <a:buSzPts val="1200"/>
              <a:buFont typeface="Arial"/>
              <a:buChar char="•"/>
            </a:pPr>
            <a:r>
              <a:rPr lang="en-US"/>
              <a:t>Individual needs (not all AGYW need post violence care; AGYW not sexually active don’t need condoms)</a:t>
            </a:r>
            <a:endParaRPr/>
          </a:p>
          <a:p>
            <a:pPr marL="174708" lvl="0" indent="-174708" algn="l" rtl="0">
              <a:spcBef>
                <a:spcPts val="0"/>
              </a:spcBef>
              <a:spcAft>
                <a:spcPts val="0"/>
              </a:spcAft>
              <a:buClr>
                <a:schemeClr val="dk1"/>
              </a:buClr>
              <a:buSzPts val="1200"/>
              <a:buFont typeface="Arial"/>
              <a:buChar char="•"/>
            </a:pPr>
            <a:r>
              <a:rPr lang="en-US"/>
              <a:t>DREAMS does not exist in a vacuum</a:t>
            </a:r>
            <a:endParaRPr/>
          </a:p>
          <a:p>
            <a:pPr marL="640594" lvl="1" indent="-174707" algn="l" rtl="0">
              <a:spcBef>
                <a:spcPts val="0"/>
              </a:spcBef>
              <a:spcAft>
                <a:spcPts val="0"/>
              </a:spcAft>
              <a:buClr>
                <a:schemeClr val="dk1"/>
              </a:buClr>
              <a:buSzPts val="1200"/>
              <a:buFont typeface="Arial"/>
              <a:buChar char="•"/>
            </a:pPr>
            <a:r>
              <a:rPr lang="en-US"/>
              <a:t>Broader PEPFAR programming</a:t>
            </a:r>
            <a:endParaRPr/>
          </a:p>
          <a:p>
            <a:pPr marL="640594" lvl="1" indent="-174707" algn="l" rtl="0">
              <a:spcBef>
                <a:spcPts val="0"/>
              </a:spcBef>
              <a:spcAft>
                <a:spcPts val="0"/>
              </a:spcAft>
              <a:buClr>
                <a:schemeClr val="dk1"/>
              </a:buClr>
              <a:buSzPts val="1200"/>
              <a:buFont typeface="Arial"/>
              <a:buChar char="•"/>
            </a:pPr>
            <a:r>
              <a:rPr lang="en-US"/>
              <a:t>Not just for AGYW, but also for men who are likely to be the sex partners of AGYW</a:t>
            </a:r>
            <a:endParaRPr/>
          </a:p>
          <a:p>
            <a:pPr marL="1106481" lvl="2" indent="-174708" algn="l" rtl="0">
              <a:spcBef>
                <a:spcPts val="0"/>
              </a:spcBef>
              <a:spcAft>
                <a:spcPts val="0"/>
              </a:spcAft>
              <a:buClr>
                <a:schemeClr val="dk1"/>
              </a:buClr>
              <a:buSzPts val="1200"/>
              <a:buFont typeface="Arial"/>
              <a:buChar char="•"/>
            </a:pPr>
            <a:r>
              <a:rPr lang="en-US"/>
              <a:t>if we decrease the risk of young adult men with our other programming, we reduce risk for AGYW</a:t>
            </a:r>
            <a:endParaRPr/>
          </a:p>
        </p:txBody>
      </p:sp>
      <p:sp>
        <p:nvSpPr>
          <p:cNvPr id="772" name="Google Shape;772;p60:notes"/>
          <p:cNvSpPr txBox="1">
            <a:spLocks noGrp="1"/>
          </p:cNvSpPr>
          <p:nvPr>
            <p:ph type="sldNum" idx="12"/>
          </p:nvPr>
        </p:nvSpPr>
        <p:spPr>
          <a:xfrm>
            <a:off x="3927775" y="8757590"/>
            <a:ext cx="3004820" cy="462610"/>
          </a:xfrm>
          <a:prstGeom prst="rect">
            <a:avLst/>
          </a:prstGeom>
          <a:noFill/>
          <a:ln>
            <a:noFill/>
          </a:ln>
        </p:spPr>
        <p:txBody>
          <a:bodyPr spcFirstLastPara="1" wrap="square" lIns="92300" tIns="46150" rIns="92300" bIns="4615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8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1A84ED-B7A0-48DF-93FA-543FDF1804A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099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What</a:t>
            </a:r>
            <a:r>
              <a:rPr lang="en-US" baseline="0" dirty="0"/>
              <a:t> have we learned so far?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1AB78A-7831-4A62-AB22-77EAE70E2E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436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CEA43-64A4-46C5-85D9-52BCD3A61F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776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20.png"/></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gif"/><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13.gif"/><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7.emf"/><Relationship Id="rId5" Type="http://schemas.openxmlformats.org/officeDocument/2006/relationships/image" Target="../media/image13.gif"/><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7.emf"/><Relationship Id="rId4" Type="http://schemas.openxmlformats.org/officeDocument/2006/relationships/image" Target="../media/image13.gi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7.emf"/><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6.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6.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gif"/><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gif"/><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7.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gif"/><Relationship Id="rId4" Type="http://schemas.openxmlformats.org/officeDocument/2006/relationships/image" Target="../media/image18.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13.gif"/><Relationship Id="rId4" Type="http://schemas.openxmlformats.org/officeDocument/2006/relationships/image" Target="../media/image12.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1.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emf"/><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4.xml"/><Relationship Id="rId4" Type="http://schemas.openxmlformats.org/officeDocument/2006/relationships/image" Target="../media/image27.emf"/></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emf"/><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3" name="Picture 2"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971447" y="1308759"/>
            <a:ext cx="3840000" cy="2045288"/>
          </a:xfrm>
          <a:prstGeom prst="rect">
            <a:avLst/>
          </a:prstGeom>
        </p:spPr>
      </p:pic>
      <p:pic>
        <p:nvPicPr>
          <p:cNvPr id="5" name="Picture 4" descr="pepfar.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1447" y="6029545"/>
            <a:ext cx="2216727" cy="604563"/>
          </a:xfrm>
          <a:prstGeom prst="rect">
            <a:avLst/>
          </a:prstGeom>
        </p:spPr>
      </p:pic>
      <p:pic>
        <p:nvPicPr>
          <p:cNvPr id="6" name="Picture 5" descr="billgates.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047998" y="6164657"/>
            <a:ext cx="2216727" cy="334341"/>
          </a:xfrm>
          <a:prstGeom prst="rect">
            <a:avLst/>
          </a:prstGeom>
        </p:spPr>
      </p:pic>
      <p:pic>
        <p:nvPicPr>
          <p:cNvPr id="7" name="Picture 6" descr="girleffect.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112003" y="6131856"/>
            <a:ext cx="2216727" cy="343501"/>
          </a:xfrm>
          <a:prstGeom prst="rect">
            <a:avLst/>
          </a:prstGeom>
        </p:spPr>
      </p:pic>
      <p:pic>
        <p:nvPicPr>
          <p:cNvPr id="10" name="Picture 9" descr="definitionLS.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373514"/>
            <a:ext cx="12192000" cy="278651"/>
          </a:xfrm>
          <a:prstGeom prst="rect">
            <a:avLst/>
          </a:prstGeom>
        </p:spPr>
      </p:pic>
      <p:sp>
        <p:nvSpPr>
          <p:cNvPr id="11" name="Title 1"/>
          <p:cNvSpPr>
            <a:spLocks noGrp="1"/>
          </p:cNvSpPr>
          <p:nvPr>
            <p:ph type="ctrTitle" hasCustomPrompt="1"/>
          </p:nvPr>
        </p:nvSpPr>
        <p:spPr>
          <a:xfrm>
            <a:off x="5920397" y="2413194"/>
            <a:ext cx="5658241" cy="452113"/>
          </a:xfrm>
          <a:prstGeom prst="rect">
            <a:avLst/>
          </a:prstGeom>
        </p:spPr>
        <p:txBody>
          <a:bodyPr lIns="0" tIns="0" rIns="0" bIns="0" anchor="t" anchorCtr="0">
            <a:normAutofit/>
          </a:bodyPr>
          <a:lstStyle>
            <a:lvl1pPr algn="l">
              <a:defRPr sz="2400" b="0" i="0">
                <a:solidFill>
                  <a:schemeClr val="accent1"/>
                </a:solidFill>
                <a:latin typeface="Arial"/>
                <a:cs typeface="Arial"/>
              </a:defRPr>
            </a:lvl1pPr>
          </a:lstStyle>
          <a:p>
            <a:r>
              <a:rPr lang="en-GB"/>
              <a:t>Click to edit Master title style</a:t>
            </a:r>
            <a:br>
              <a:rPr lang="en-GB"/>
            </a:br>
            <a:endParaRPr lang="en-US"/>
          </a:p>
        </p:txBody>
      </p:sp>
      <p:sp>
        <p:nvSpPr>
          <p:cNvPr id="12" name="Subtitle 2"/>
          <p:cNvSpPr>
            <a:spLocks noGrp="1"/>
          </p:cNvSpPr>
          <p:nvPr>
            <p:ph type="subTitle" idx="1"/>
          </p:nvPr>
        </p:nvSpPr>
        <p:spPr>
          <a:xfrm>
            <a:off x="5920397" y="2899400"/>
            <a:ext cx="5658241" cy="307227"/>
          </a:xfrm>
        </p:spPr>
        <p:txBody>
          <a:bodyPr lIns="0" tIns="0" rIns="0" bIns="0" anchor="t" anchorCtr="0">
            <a:normAutofit/>
          </a:bodyPr>
          <a:lstStyle>
            <a:lvl1pPr marL="0" indent="0" algn="l">
              <a:spcBef>
                <a:spcPts val="0"/>
              </a:spcBef>
              <a:buNone/>
              <a:defRPr sz="1400" baseline="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47034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660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6907516" y="4"/>
            <a:ext cx="5284485" cy="685799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129843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6907516" y="4"/>
            <a:ext cx="5284485" cy="685799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782559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2625" r="16276" b="18381"/>
          <a:stretch/>
        </p:blipFill>
        <p:spPr>
          <a:xfrm>
            <a:off x="6858001" y="-19050"/>
            <a:ext cx="5308600" cy="687705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27569507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4"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16" name="Text Placeholder 9"/>
          <p:cNvSpPr>
            <a:spLocks noGrp="1"/>
          </p:cNvSpPr>
          <p:nvPr>
            <p:ph type="body" sz="quarter" idx="13"/>
          </p:nvPr>
        </p:nvSpPr>
        <p:spPr>
          <a:xfrm>
            <a:off x="5461000" y="4134198"/>
            <a:ext cx="6426200" cy="818807"/>
          </a:xfrm>
          <a:prstGeom prst="rect">
            <a:avLst/>
          </a:prstGeom>
        </p:spPr>
        <p:txBody>
          <a:bodyPr lIns="0" tIns="0" rIns="0" bIns="0">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5939900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4_Custom Layout">
    <p:bg>
      <p:bgRef idx="1001">
        <a:schemeClr val="bg2"/>
      </p:bgRef>
    </p:bg>
    <p:spTree>
      <p:nvGrpSpPr>
        <p:cNvPr id="1" name=""/>
        <p:cNvGrpSpPr/>
        <p:nvPr/>
      </p:nvGrpSpPr>
      <p:grpSpPr>
        <a:xfrm>
          <a:off x="0" y="0"/>
          <a:ext cx="0" cy="0"/>
          <a:chOff x="0" y="0"/>
          <a:chExt cx="0" cy="0"/>
        </a:xfrm>
      </p:grpSpPr>
      <p:pic>
        <p:nvPicPr>
          <p:cNvPr id="3" name="Picture 2" descr="PEPFAR Round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6291" y="5679456"/>
            <a:ext cx="1284140" cy="1163431"/>
          </a:xfrm>
          <a:prstGeom prst="rect">
            <a:avLst/>
          </a:prstGeom>
        </p:spPr>
      </p:pic>
      <p:sp>
        <p:nvSpPr>
          <p:cNvPr id="6" name="Title 5"/>
          <p:cNvSpPr>
            <a:spLocks noGrp="1"/>
          </p:cNvSpPr>
          <p:nvPr>
            <p:ph type="title" hasCustomPrompt="1"/>
          </p:nvPr>
        </p:nvSpPr>
        <p:spPr>
          <a:xfrm>
            <a:off x="421452" y="2786416"/>
            <a:ext cx="10972800" cy="1143000"/>
          </a:xfrm>
          <a:prstGeom prst="rect">
            <a:avLst/>
          </a:prstGeom>
        </p:spPr>
        <p:txBody>
          <a:bodyPr>
            <a:noAutofit/>
          </a:bodyPr>
          <a:lstStyle>
            <a:lvl1pPr>
              <a:defRPr sz="9600"/>
            </a:lvl1pPr>
          </a:lstStyle>
          <a:p>
            <a:r>
              <a:rPr lang="en-US" dirty="0"/>
              <a:t>Country Name</a:t>
            </a:r>
          </a:p>
        </p:txBody>
      </p:sp>
      <p:sp>
        <p:nvSpPr>
          <p:cNvPr id="7" name="Rectangle 6"/>
          <p:cNvSpPr/>
          <p:nvPr userDrawn="1"/>
        </p:nvSpPr>
        <p:spPr>
          <a:xfrm>
            <a:off x="0" y="4148667"/>
            <a:ext cx="12192000" cy="28222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userDrawn="1"/>
        </p:nvSpPr>
        <p:spPr>
          <a:xfrm>
            <a:off x="0" y="4430894"/>
            <a:ext cx="12192000"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Rectangle 8"/>
          <p:cNvSpPr/>
          <p:nvPr userDrawn="1"/>
        </p:nvSpPr>
        <p:spPr>
          <a:xfrm>
            <a:off x="0" y="4476613"/>
            <a:ext cx="12192000" cy="74450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752962115"/>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4405" y="6021293"/>
            <a:ext cx="2159563" cy="586369"/>
          </a:xfrm>
          <a:prstGeom prst="rect">
            <a:avLst/>
          </a:prstGeom>
        </p:spPr>
      </p:pic>
      <p:sp>
        <p:nvSpPr>
          <p:cNvPr id="9" name="Rectangle 8"/>
          <p:cNvSpPr/>
          <p:nvPr userDrawn="1"/>
        </p:nvSpPr>
        <p:spPr>
          <a:xfrm>
            <a:off x="335361" y="188640"/>
            <a:ext cx="11617291" cy="648072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 name="Content Placeholder 9"/>
          <p:cNvSpPr>
            <a:spLocks noGrp="1"/>
          </p:cNvSpPr>
          <p:nvPr>
            <p:ph sz="quarter" idx="10" hasCustomPrompt="1"/>
          </p:nvPr>
        </p:nvSpPr>
        <p:spPr>
          <a:xfrm>
            <a:off x="334433" y="6381750"/>
            <a:ext cx="2305051"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4081203729"/>
      </p:ext>
    </p:extLst>
  </p:cSld>
  <p:clrMapOvr>
    <a:masterClrMapping/>
  </p:clrMapOvr>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669" y="6036454"/>
            <a:ext cx="2159563" cy="586369"/>
          </a:xfrm>
          <a:prstGeom prst="rect">
            <a:avLst/>
          </a:prstGeom>
        </p:spPr>
      </p:pic>
      <p:sp>
        <p:nvSpPr>
          <p:cNvPr id="9" name="Rectangle 8"/>
          <p:cNvSpPr/>
          <p:nvPr userDrawn="1"/>
        </p:nvSpPr>
        <p:spPr>
          <a:xfrm>
            <a:off x="335361" y="188640"/>
            <a:ext cx="11617291"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 name="Content Placeholder 9"/>
          <p:cNvSpPr>
            <a:spLocks noGrp="1"/>
          </p:cNvSpPr>
          <p:nvPr>
            <p:ph sz="quarter" idx="10" hasCustomPrompt="1"/>
          </p:nvPr>
        </p:nvSpPr>
        <p:spPr>
          <a:xfrm>
            <a:off x="2734832" y="6308730"/>
            <a:ext cx="5494768" cy="308247"/>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1571445980"/>
      </p:ext>
    </p:extLst>
  </p:cSld>
  <p:clrMapOvr>
    <a:masterClrMapping/>
  </p:clrMapOvr>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6"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7"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1"/>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3" y="146296"/>
            <a:ext cx="2324927" cy="1238318"/>
          </a:xfrm>
          <a:prstGeom prst="rect">
            <a:avLst/>
          </a:prstGeom>
        </p:spPr>
      </p:pic>
      <p:cxnSp>
        <p:nvCxnSpPr>
          <p:cNvPr id="12" name="Straight Connector 11"/>
          <p:cNvCxnSpPr/>
          <p:nvPr userDrawn="1"/>
        </p:nvCxnSpPr>
        <p:spPr>
          <a:xfrm>
            <a:off x="1147886"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36676833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4405" y="6021293"/>
            <a:ext cx="2159563" cy="586369"/>
          </a:xfrm>
          <a:prstGeom prst="rect">
            <a:avLst/>
          </a:prstGeom>
        </p:spPr>
      </p:pic>
      <p:sp>
        <p:nvSpPr>
          <p:cNvPr id="8" name="Rectangle 7"/>
          <p:cNvSpPr/>
          <p:nvPr userDrawn="1"/>
        </p:nvSpPr>
        <p:spPr>
          <a:xfrm>
            <a:off x="335361" y="188640"/>
            <a:ext cx="11617291" cy="648072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 name="Content Placeholder 9"/>
          <p:cNvSpPr>
            <a:spLocks noGrp="1"/>
          </p:cNvSpPr>
          <p:nvPr>
            <p:ph sz="quarter" idx="10" hasCustomPrompt="1"/>
          </p:nvPr>
        </p:nvSpPr>
        <p:spPr>
          <a:xfrm>
            <a:off x="334433" y="6381750"/>
            <a:ext cx="2305051"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217877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8DD2360F-416B-4672-B0E3-7C99457D2D2D}" type="datetimeFigureOut">
              <a:rPr lang="en-US">
                <a:solidFill>
                  <a:srgbClr val="16181A"/>
                </a:solidFill>
              </a:rPr>
              <a:pPr/>
              <a:t>7/23/19</a:t>
            </a:fld>
            <a:endParaRPr lang="en-US">
              <a:solidFill>
                <a:srgbClr val="16181A"/>
              </a:solidFill>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solidFill>
                <a:srgbClr val="16181A"/>
              </a:solidFill>
            </a:endParaRPr>
          </a:p>
        </p:txBody>
      </p:sp>
      <p:sp>
        <p:nvSpPr>
          <p:cNvPr id="7" name="Slide Number Placeholder 6"/>
          <p:cNvSpPr>
            <a:spLocks noGrp="1"/>
          </p:cNvSpPr>
          <p:nvPr>
            <p:ph type="sldNum" sz="quarter" idx="12"/>
          </p:nvPr>
        </p:nvSpPr>
        <p:spPr/>
        <p:txBody>
          <a:bodyPr/>
          <a:lstStyle/>
          <a:p>
            <a:fld id="{44A8FC27-8283-4F54-A308-9DBE315795F9}" type="slidenum">
              <a:rPr lang="en-US" smtClean="0">
                <a:solidFill>
                  <a:srgbClr val="16181A">
                    <a:lumMod val="25000"/>
                  </a:srgbClr>
                </a:solidFill>
              </a:rPr>
              <a:pPr/>
              <a:t>‹#›</a:t>
            </a:fld>
            <a:endParaRPr lang="en-US">
              <a:solidFill>
                <a:srgbClr val="16181A">
                  <a:lumMod val="25000"/>
                </a:srgbClr>
              </a:solidFill>
            </a:endParaRPr>
          </a:p>
        </p:txBody>
      </p:sp>
    </p:spTree>
    <p:extLst>
      <p:ext uri="{BB962C8B-B14F-4D97-AF65-F5344CB8AC3E}">
        <p14:creationId xmlns:p14="http://schemas.microsoft.com/office/powerpoint/2010/main" val="3330294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457200"/>
            <a:fld id="{3EF4007E-697B-4DDA-998E-4371D82D013C}" type="datetimeFigureOut">
              <a:rPr lang="en-US" smtClean="0">
                <a:solidFill>
                  <a:srgbClr val="1C1668"/>
                </a:solidFill>
                <a:sym typeface="Arial Narrow"/>
              </a:rPr>
              <a:pPr defTabSz="457200"/>
              <a:t>7/23/19</a:t>
            </a:fld>
            <a:endParaRPr lang="en-US" dirty="0">
              <a:solidFill>
                <a:srgbClr val="1C1668"/>
              </a:solidFill>
              <a:sym typeface="Arial Narrow"/>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pPr defTabSz="457200"/>
            <a:endParaRPr lang="en-US" dirty="0">
              <a:solidFill>
                <a:srgbClr val="1C1668"/>
              </a:solidFill>
              <a:sym typeface="Arial Narrow"/>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457200"/>
            <a:fld id="{D28B5D39-5FAB-4CBC-9B89-F4E0445D0376}" type="slidenum">
              <a:rPr lang="en-US" smtClean="0">
                <a:solidFill>
                  <a:srgbClr val="1C1668"/>
                </a:solidFill>
                <a:sym typeface="Arial Narrow"/>
              </a:rPr>
              <a:pPr defTabSz="457200"/>
              <a:t>‹#›</a:t>
            </a:fld>
            <a:endParaRPr lang="en-US" dirty="0">
              <a:solidFill>
                <a:srgbClr val="1C1668"/>
              </a:solidFill>
              <a:sym typeface="Arial Narrow"/>
            </a:endParaRPr>
          </a:p>
        </p:txBody>
      </p:sp>
    </p:spTree>
    <p:extLst>
      <p:ext uri="{BB962C8B-B14F-4D97-AF65-F5344CB8AC3E}">
        <p14:creationId xmlns:p14="http://schemas.microsoft.com/office/powerpoint/2010/main" val="1715893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4"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4" y="694458"/>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5" y="1093157"/>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0" y="146296"/>
            <a:ext cx="2324927" cy="1238318"/>
          </a:xfrm>
          <a:prstGeom prst="rect">
            <a:avLst/>
          </a:prstGeom>
        </p:spPr>
      </p:pic>
      <p:cxnSp>
        <p:nvCxnSpPr>
          <p:cNvPr id="12" name="Straight Connector 11"/>
          <p:cNvCxnSpPr/>
          <p:nvPr userDrawn="1"/>
        </p:nvCxnSpPr>
        <p:spPr>
          <a:xfrm>
            <a:off x="1147884"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14982338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4"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4" y="694458"/>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5" y="1093157"/>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0" y="146296"/>
            <a:ext cx="2324927" cy="1238318"/>
          </a:xfrm>
          <a:prstGeom prst="rect">
            <a:avLst/>
          </a:prstGeom>
        </p:spPr>
      </p:pic>
      <p:cxnSp>
        <p:nvCxnSpPr>
          <p:cNvPr id="12" name="Straight Connector 11"/>
          <p:cNvCxnSpPr/>
          <p:nvPr userDrawn="1"/>
        </p:nvCxnSpPr>
        <p:spPr>
          <a:xfrm>
            <a:off x="1147884"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24851797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9160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0056E4A-82D7-493F-9A7D-CA89DD586C3F}" type="datetimeFigureOut">
              <a:rPr lang="en-US">
                <a:solidFill>
                  <a:srgbClr val="16181A"/>
                </a:solidFill>
              </a:rPr>
              <a:pPr/>
              <a:t>7/23/19</a:t>
            </a:fld>
            <a:endParaRPr lang="en-US">
              <a:solidFill>
                <a:srgbClr val="16181A"/>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solidFill>
                <a:srgbClr val="16181A"/>
              </a:solidFill>
            </a:endParaRPr>
          </a:p>
        </p:txBody>
      </p:sp>
      <p:sp>
        <p:nvSpPr>
          <p:cNvPr id="4" name="Slide Number Placeholder 3"/>
          <p:cNvSpPr>
            <a:spLocks noGrp="1"/>
          </p:cNvSpPr>
          <p:nvPr>
            <p:ph type="sldNum" sz="quarter" idx="12"/>
          </p:nvPr>
        </p:nvSpPr>
        <p:spPr/>
        <p:txBody>
          <a:bodyPr/>
          <a:lstStyle/>
          <a:p>
            <a:fld id="{5E5AE759-4BA3-4678-AD1E-D33EE4F3C14A}" type="slidenum">
              <a:rPr lang="en-US" smtClean="0">
                <a:solidFill>
                  <a:srgbClr val="16181A">
                    <a:lumMod val="25000"/>
                  </a:srgbClr>
                </a:solidFill>
              </a:rPr>
              <a:pPr/>
              <a:t>‹#›</a:t>
            </a:fld>
            <a:endParaRPr lang="en-US">
              <a:solidFill>
                <a:srgbClr val="16181A">
                  <a:lumMod val="25000"/>
                </a:srgbClr>
              </a:solidFill>
            </a:endParaRPr>
          </a:p>
        </p:txBody>
      </p:sp>
    </p:spTree>
    <p:extLst>
      <p:ext uri="{BB962C8B-B14F-4D97-AF65-F5344CB8AC3E}">
        <p14:creationId xmlns:p14="http://schemas.microsoft.com/office/powerpoint/2010/main" val="23874496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0056E4A-82D7-493F-9A7D-CA89DD586C3F}" type="datetimeFigureOut">
              <a:rPr lang="en-US">
                <a:solidFill>
                  <a:srgbClr val="16181A"/>
                </a:solidFill>
              </a:rPr>
              <a:pPr/>
              <a:t>7/23/19</a:t>
            </a:fld>
            <a:endParaRPr lang="en-US">
              <a:solidFill>
                <a:srgbClr val="16181A"/>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srgbClr val="16181A"/>
              </a:solidFill>
            </a:endParaRPr>
          </a:p>
        </p:txBody>
      </p:sp>
      <p:sp>
        <p:nvSpPr>
          <p:cNvPr id="6" name="Slide Number Placeholder 5"/>
          <p:cNvSpPr>
            <a:spLocks noGrp="1"/>
          </p:cNvSpPr>
          <p:nvPr>
            <p:ph type="sldNum" sz="quarter" idx="12"/>
          </p:nvPr>
        </p:nvSpPr>
        <p:spPr/>
        <p:txBody>
          <a:bodyPr/>
          <a:lstStyle/>
          <a:p>
            <a:fld id="{5E5AE759-4BA3-4678-AD1E-D33EE4F3C14A}" type="slidenum">
              <a:rPr lang="en-US" smtClean="0">
                <a:solidFill>
                  <a:srgbClr val="16181A">
                    <a:lumMod val="25000"/>
                  </a:srgbClr>
                </a:solidFill>
              </a:rPr>
              <a:pPr/>
              <a:t>‹#›</a:t>
            </a:fld>
            <a:endParaRPr lang="en-US">
              <a:solidFill>
                <a:srgbClr val="16181A">
                  <a:lumMod val="25000"/>
                </a:srgbClr>
              </a:solidFill>
            </a:endParaRPr>
          </a:p>
        </p:txBody>
      </p:sp>
    </p:spTree>
    <p:extLst>
      <p:ext uri="{BB962C8B-B14F-4D97-AF65-F5344CB8AC3E}">
        <p14:creationId xmlns:p14="http://schemas.microsoft.com/office/powerpoint/2010/main" val="25889598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921" y="6049534"/>
            <a:ext cx="2159563" cy="586369"/>
          </a:xfrm>
          <a:prstGeom prst="rect">
            <a:avLst/>
          </a:prstGeom>
        </p:spPr>
      </p:pic>
      <p:sp>
        <p:nvSpPr>
          <p:cNvPr id="8" name="Rectangle 7"/>
          <p:cNvSpPr/>
          <p:nvPr userDrawn="1"/>
        </p:nvSpPr>
        <p:spPr>
          <a:xfrm>
            <a:off x="335361" y="188640"/>
            <a:ext cx="11617291"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0" name="Content Placeholder 9"/>
          <p:cNvSpPr>
            <a:spLocks noGrp="1"/>
          </p:cNvSpPr>
          <p:nvPr>
            <p:ph sz="quarter" idx="10" hasCustomPrompt="1"/>
          </p:nvPr>
        </p:nvSpPr>
        <p:spPr>
          <a:xfrm>
            <a:off x="2639485" y="6382022"/>
            <a:ext cx="2305051"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180597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Blue Header">
    <p:spTree>
      <p:nvGrpSpPr>
        <p:cNvPr id="1" name=""/>
        <p:cNvGrpSpPr/>
        <p:nvPr/>
      </p:nvGrpSpPr>
      <p:grpSpPr>
        <a:xfrm>
          <a:off x="0" y="0"/>
          <a:ext cx="0" cy="0"/>
          <a:chOff x="0" y="0"/>
          <a:chExt cx="0" cy="0"/>
        </a:xfrm>
      </p:grpSpPr>
      <p:sp>
        <p:nvSpPr>
          <p:cNvPr id="8" name="Rectangle 7"/>
          <p:cNvSpPr/>
          <p:nvPr/>
        </p:nvSpPr>
        <p:spPr>
          <a:xfrm>
            <a:off x="0" y="-3"/>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6" y="6360622"/>
            <a:ext cx="1549161" cy="421179"/>
          </a:xfrm>
          <a:prstGeom prst="rect">
            <a:avLst/>
          </a:prstGeom>
        </p:spPr>
      </p:pic>
      <p:sp>
        <p:nvSpPr>
          <p:cNvPr id="4" name="Text Placeholder 3"/>
          <p:cNvSpPr>
            <a:spLocks noGrp="1"/>
          </p:cNvSpPr>
          <p:nvPr>
            <p:ph type="body" sz="quarter" idx="15"/>
          </p:nvPr>
        </p:nvSpPr>
        <p:spPr>
          <a:xfrm>
            <a:off x="1893135" y="6499276"/>
            <a:ext cx="9604861" cy="172328"/>
          </a:xfrm>
          <a:prstGeom prst="rect">
            <a:avLst/>
          </a:prstGeom>
        </p:spPr>
        <p:txBody>
          <a:bodyPr lIns="0" tIns="0" rIns="0" bIns="0">
            <a:normAutofit/>
          </a:bodyPr>
          <a:lstStyle>
            <a:lvl1pPr marL="0" indent="0">
              <a:buFontTx/>
              <a:buNone/>
              <a:defRPr sz="10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421987" y="6398559"/>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lumMod val="25000"/>
                  </a:srgbClr>
                </a:solidFill>
              </a:rPr>
              <a:pPr/>
              <a:t>‹#›</a:t>
            </a:fld>
            <a:endParaRPr lang="en-US" sz="900" dirty="0">
              <a:solidFill>
                <a:srgbClr val="FFFFFF">
                  <a:lumMod val="25000"/>
                </a:srgbClr>
              </a:solidFill>
            </a:endParaRPr>
          </a:p>
        </p:txBody>
      </p:sp>
      <p:sp>
        <p:nvSpPr>
          <p:cNvPr id="12" name="Text Placeholder 13"/>
          <p:cNvSpPr>
            <a:spLocks noGrp="1"/>
          </p:cNvSpPr>
          <p:nvPr>
            <p:ph type="body" sz="quarter" idx="14"/>
          </p:nvPr>
        </p:nvSpPr>
        <p:spPr>
          <a:xfrm>
            <a:off x="267535" y="958050"/>
            <a:ext cx="11614149" cy="2585323"/>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351110370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srgbClr val="FFFFFF"/>
              </a:solidFill>
            </a:endParaRPr>
          </a:p>
        </p:txBody>
      </p:sp>
      <p:sp>
        <p:nvSpPr>
          <p:cNvPr id="12" name="Rectangle 11"/>
          <p:cNvSpPr/>
          <p:nvPr userDrawn="1"/>
        </p:nvSpPr>
        <p:spPr>
          <a:xfrm>
            <a:off x="-50800" y="-19050"/>
            <a:ext cx="12242800" cy="6877050"/>
          </a:xfrm>
          <a:prstGeom prst="rect">
            <a:avLst/>
          </a:prstGeom>
          <a:blipFill dpi="0" rotWithShape="1">
            <a:blip r:embed="rId3" cstate="screen">
              <a:alphaModFix amt="16000"/>
              <a:extLst>
                <a:ext uri="{28A0092B-C50C-407E-A947-70E740481C1C}">
                  <a14:useLocalDpi xmlns:a14="http://schemas.microsoft.com/office/drawing/2010/main"/>
                </a:ext>
              </a:extLst>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srgbClr val="FFFFFF"/>
              </a:solidFill>
            </a:endParaRPr>
          </a:p>
        </p:txBody>
      </p:sp>
      <p:sp>
        <p:nvSpPr>
          <p:cNvPr id="6894" name="Rectangle 6893"/>
          <p:cNvSpPr/>
          <p:nvPr userDrawn="1"/>
        </p:nvSpPr>
        <p:spPr>
          <a:xfrm>
            <a:off x="6841582" y="-19049"/>
            <a:ext cx="5350420" cy="6877050"/>
          </a:xfrm>
          <a:prstGeom prst="rect">
            <a:avLst/>
          </a:prstGeom>
          <a:blipFill dpi="0" rotWithShape="1">
            <a:blip r:embed="rId4" cstate="screen">
              <a:alphaModFix amt="60000"/>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srgbClr val="FFFFFF"/>
              </a:solidFill>
            </a:endParaRPr>
          </a:p>
        </p:txBody>
      </p:sp>
      <p:sp>
        <p:nvSpPr>
          <p:cNvPr id="22" name="Text Placeholder 21"/>
          <p:cNvSpPr>
            <a:spLocks noGrp="1"/>
          </p:cNvSpPr>
          <p:nvPr>
            <p:ph type="body" sz="quarter" idx="10"/>
          </p:nvPr>
        </p:nvSpPr>
        <p:spPr>
          <a:xfrm>
            <a:off x="288760" y="4300569"/>
            <a:ext cx="11598440" cy="307777"/>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88761" y="2642464"/>
            <a:ext cx="11598441" cy="1573072"/>
          </a:xfrm>
          <a:prstGeom prst="rect">
            <a:avLst/>
          </a:prstGeom>
        </p:spPr>
        <p:txBody>
          <a:bodyPr anchor="ctr" anchorCtr="0">
            <a:noAutofit/>
          </a:bodyPr>
          <a:lstStyle>
            <a:lvl1pPr algn="ctr">
              <a:defRPr sz="5400">
                <a:solidFill>
                  <a:schemeClr val="bg1"/>
                </a:solidFill>
                <a:latin typeface="+mj-lt"/>
              </a:defRPr>
            </a:lvl1pPr>
          </a:lstStyle>
          <a:p>
            <a:r>
              <a:rPr lang="en-US" dirty="0"/>
              <a:t>Click to edit Master title style</a:t>
            </a:r>
          </a:p>
        </p:txBody>
      </p:sp>
      <p:pic>
        <p:nvPicPr>
          <p:cNvPr id="10" name="Picture 9" descr="PEPFAR-Logo-Color-Tagline-Transparent-White.gi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759" y="248604"/>
            <a:ext cx="4248151" cy="1153467"/>
          </a:xfrm>
          <a:prstGeom prst="rect">
            <a:avLst/>
          </a:prstGeom>
        </p:spPr>
      </p:pic>
    </p:spTree>
    <p:extLst>
      <p:ext uri="{BB962C8B-B14F-4D97-AF65-F5344CB8AC3E}">
        <p14:creationId xmlns:p14="http://schemas.microsoft.com/office/powerpoint/2010/main" val="278222448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D1E555-5BD9-418B-9920-A40738B39016}" type="datetimeFigureOut">
              <a:rPr lang="en-US" smtClean="0"/>
              <a:t>7/23/19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EA06F6-AF34-4EAA-B23A-DA263EE91D40}" type="slidenum">
              <a:rPr lang="en-US" smtClean="0"/>
              <a:t>‹#›</a:t>
            </a:fld>
            <a:endParaRPr lang="en-US" dirty="0"/>
          </a:p>
        </p:txBody>
      </p:sp>
    </p:spTree>
    <p:extLst>
      <p:ext uri="{BB962C8B-B14F-4D97-AF65-F5344CB8AC3E}">
        <p14:creationId xmlns:p14="http://schemas.microsoft.com/office/powerpoint/2010/main" val="3293181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val="0"/>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dirty="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6" name="TextBox 5">
            <a:extLst>
              <a:ext uri="{FF2B5EF4-FFF2-40B4-BE49-F238E27FC236}">
                <a16:creationId xmlns:a16="http://schemas.microsoft.com/office/drawing/2014/main" id="{E9568E2D-481E-4EB2-9102-C578E78330AD}"/>
              </a:ext>
            </a:extLst>
          </p:cNvPr>
          <p:cNvSpPr txBox="1"/>
          <p:nvPr userDrawn="1"/>
        </p:nvSpPr>
        <p:spPr>
          <a:xfrm>
            <a:off x="5485581" y="6460043"/>
            <a:ext cx="915635" cy="246221"/>
          </a:xfrm>
          <a:prstGeom prst="rect">
            <a:avLst/>
          </a:prstGeom>
          <a:noFill/>
        </p:spPr>
        <p:txBody>
          <a:bodyPr wrap="none" rtlCol="0">
            <a:spAutoFit/>
          </a:bodyPr>
          <a:lstStyle/>
          <a:p>
            <a:r>
              <a:rPr lang="en-US" sz="1000" b="1" dirty="0">
                <a:solidFill>
                  <a:srgbClr val="FFFFFF"/>
                </a:solidFill>
              </a:rPr>
              <a:t>#PEPFAR15</a:t>
            </a:r>
          </a:p>
        </p:txBody>
      </p:sp>
    </p:spTree>
    <p:extLst>
      <p:ext uri="{BB962C8B-B14F-4D97-AF65-F5344CB8AC3E}">
        <p14:creationId xmlns:p14="http://schemas.microsoft.com/office/powerpoint/2010/main" val="923400297"/>
      </p:ext>
    </p:extLst>
  </p:cSld>
  <p:clrMapOvr>
    <a:masterClrMapping/>
  </p:clrMapOvr>
  <p:extLst>
    <p:ext uri="{DCECCB84-F9BA-43D5-87BE-67443E8EF086}">
      <p15:sldGuideLst xmlns:p15="http://schemas.microsoft.com/office/powerpoint/2012/main">
        <p15:guide id="1" orient="horz" pos="2136">
          <p15:clr>
            <a:srgbClr val="FBAE40"/>
          </p15:clr>
        </p15:guide>
        <p15:guide id="2" pos="2160">
          <p15:clr>
            <a:srgbClr val="FBAE40"/>
          </p15:clr>
        </p15:guide>
        <p15:guide id="3" pos="4212">
          <p15:clr>
            <a:srgbClr val="FBAE40"/>
          </p15:clr>
        </p15:guide>
        <p15:guide id="4" pos="81">
          <p15:clr>
            <a:srgbClr val="FBAE40"/>
          </p15:clr>
        </p15:guide>
        <p15:guide id="5" orient="horz" pos="144">
          <p15:clr>
            <a:srgbClr val="FBAE40"/>
          </p15:clr>
        </p15:guide>
        <p15:guide id="6" orient="horz" pos="4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9"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9"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5"/>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5" y="146296"/>
            <a:ext cx="2324927" cy="1238318"/>
          </a:xfrm>
          <a:prstGeom prst="rect">
            <a:avLst/>
          </a:prstGeom>
        </p:spPr>
      </p:pic>
      <p:cxnSp>
        <p:nvCxnSpPr>
          <p:cNvPr id="12" name="Straight Connector 11"/>
          <p:cNvCxnSpPr/>
          <p:nvPr userDrawn="1"/>
        </p:nvCxnSpPr>
        <p:spPr>
          <a:xfrm>
            <a:off x="1147889"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2763151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6"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7"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1"/>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3" y="146296"/>
            <a:ext cx="2324927" cy="1238318"/>
          </a:xfrm>
          <a:prstGeom prst="rect">
            <a:avLst/>
          </a:prstGeom>
        </p:spPr>
      </p:pic>
      <p:cxnSp>
        <p:nvCxnSpPr>
          <p:cNvPr id="12" name="Straight Connector 11"/>
          <p:cNvCxnSpPr/>
          <p:nvPr userDrawn="1"/>
        </p:nvCxnSpPr>
        <p:spPr>
          <a:xfrm>
            <a:off x="1147886"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2895342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69" y="6290311"/>
            <a:ext cx="1954292" cy="531323"/>
          </a:xfrm>
          <a:prstGeom prst="rect">
            <a:avLst/>
          </a:prstGeom>
        </p:spPr>
      </p:pic>
      <p:sp>
        <p:nvSpPr>
          <p:cNvPr id="4" name="Text Placeholder 3"/>
          <p:cNvSpPr>
            <a:spLocks noGrp="1"/>
          </p:cNvSpPr>
          <p:nvPr>
            <p:ph type="body" sz="quarter" idx="15"/>
          </p:nvPr>
        </p:nvSpPr>
        <p:spPr>
          <a:xfrm>
            <a:off x="228601" y="6020372"/>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
        <p:nvSpPr>
          <p:cNvPr id="12" name="Text Placeholder 13"/>
          <p:cNvSpPr>
            <a:spLocks noGrp="1"/>
          </p:cNvSpPr>
          <p:nvPr>
            <p:ph type="body" sz="quarter" idx="14"/>
          </p:nvPr>
        </p:nvSpPr>
        <p:spPr>
          <a:xfrm>
            <a:off x="267535"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3" name="Picture 12">
            <a:extLst>
              <a:ext uri="{FF2B5EF4-FFF2-40B4-BE49-F238E27FC236}">
                <a16:creationId xmlns:a16="http://schemas.microsoft.com/office/drawing/2014/main" id="{E0AE8643-3996-49E5-B51E-2548C749B2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33"/>
            <a:ext cx="8009552" cy="367115"/>
          </a:xfrm>
          <a:prstGeom prst="rect">
            <a:avLst/>
          </a:prstGeom>
        </p:spPr>
      </p:pic>
    </p:spTree>
    <p:extLst>
      <p:ext uri="{BB962C8B-B14F-4D97-AF65-F5344CB8AC3E}">
        <p14:creationId xmlns:p14="http://schemas.microsoft.com/office/powerpoint/2010/main" val="2246398755"/>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7552">
          <p15:clr>
            <a:srgbClr val="FBAE40"/>
          </p15:clr>
        </p15:guide>
        <p15:guide id="4" pos="128">
          <p15:clr>
            <a:srgbClr val="FBAE40"/>
          </p15:clr>
        </p15:guide>
        <p15:guide id="5" orient="horz" pos="144">
          <p15:clr>
            <a:srgbClr val="FBAE40"/>
          </p15:clr>
        </p15:guide>
        <p15:guide id="6" orient="horz" pos="42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Red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1" y="203818"/>
            <a:ext cx="11690843" cy="443198"/>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70" y="6290313"/>
            <a:ext cx="1954292" cy="531323"/>
          </a:xfrm>
          <a:prstGeom prst="rect">
            <a:avLst/>
          </a:prstGeom>
        </p:spPr>
      </p:pic>
      <p:sp>
        <p:nvSpPr>
          <p:cNvPr id="4" name="Text Placeholder 3"/>
          <p:cNvSpPr>
            <a:spLocks noGrp="1"/>
          </p:cNvSpPr>
          <p:nvPr>
            <p:ph type="body" sz="quarter" idx="15"/>
          </p:nvPr>
        </p:nvSpPr>
        <p:spPr>
          <a:xfrm>
            <a:off x="228602" y="6020374"/>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6" y="6488210"/>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
        <p:nvSpPr>
          <p:cNvPr id="12" name="Text Placeholder 13"/>
          <p:cNvSpPr>
            <a:spLocks noGrp="1"/>
          </p:cNvSpPr>
          <p:nvPr>
            <p:ph type="body" sz="quarter" idx="14"/>
          </p:nvPr>
        </p:nvSpPr>
        <p:spPr>
          <a:xfrm>
            <a:off x="267536" y="958049"/>
            <a:ext cx="11614149" cy="2314993"/>
          </a:xfrm>
          <a:prstGeom prst="rect">
            <a:avLst/>
          </a:prstGeom>
        </p:spPr>
        <p:txBody>
          <a:bodyPr lIns="0" tIns="0" rIns="0" bIns="0">
            <a:spAutoFit/>
          </a:bodyPr>
          <a:lstStyle>
            <a:lvl1pPr marL="0" indent="0">
              <a:buNone/>
              <a:defRPr sz="2400">
                <a:solidFill>
                  <a:schemeClr val="bg2">
                    <a:lumMod val="25000"/>
                  </a:schemeClr>
                </a:solidFill>
              </a:defRPr>
            </a:lvl1pPr>
            <a:lvl2pPr marL="336542" indent="-160335">
              <a:defRPr sz="2400">
                <a:solidFill>
                  <a:schemeClr val="bg2">
                    <a:lumMod val="25000"/>
                  </a:schemeClr>
                </a:solidFill>
              </a:defRPr>
            </a:lvl2pPr>
            <a:lvl3pPr marL="577836" indent="-241294">
              <a:buFont typeface="Segoe UI" panose="020B0502040204020203" pitchFamily="34" charset="0"/>
              <a:buChar char="–"/>
              <a:defRPr sz="2400">
                <a:solidFill>
                  <a:schemeClr val="bg2">
                    <a:lumMod val="25000"/>
                  </a:schemeClr>
                </a:solidFill>
              </a:defRPr>
            </a:lvl3pPr>
            <a:lvl4pPr marL="801668" indent="-176209">
              <a:buFont typeface="Wingdings" panose="05000000000000000000" pitchFamily="2" charset="2"/>
              <a:buChar char="§"/>
              <a:defRPr sz="2400">
                <a:solidFill>
                  <a:schemeClr val="bg2">
                    <a:lumMod val="25000"/>
                  </a:schemeClr>
                </a:solidFill>
              </a:defRPr>
            </a:lvl4pPr>
            <a:lvl5pPr marL="1027088" indent="-225420">
              <a:buFont typeface="Century Gothic" panose="020B0502020202020204" pitchFamily="34" charset="0"/>
              <a:buChar char="○"/>
              <a:defRPr sz="2400">
                <a:solidFill>
                  <a:schemeClr val="bg2">
                    <a:lumMod val="25000"/>
                  </a:schemeClr>
                </a:solidFill>
              </a:defRPr>
            </a:lvl5pPr>
            <a:lvl6pPr marL="1200121" indent="-171446">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35"/>
            <a:ext cx="8009552" cy="367115"/>
          </a:xfrm>
          <a:prstGeom prst="rect">
            <a:avLst/>
          </a:prstGeom>
        </p:spPr>
      </p:pic>
    </p:spTree>
    <p:extLst>
      <p:ext uri="{BB962C8B-B14F-4D97-AF65-F5344CB8AC3E}">
        <p14:creationId xmlns:p14="http://schemas.microsoft.com/office/powerpoint/2010/main" val="369615247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userDrawn="1"/>
        </p:nvSpPr>
        <p:spPr>
          <a:xfrm>
            <a:off x="0" y="5569185"/>
            <a:ext cx="12192000" cy="1288816"/>
          </a:xfrm>
          <a:prstGeom prst="rect">
            <a:avLst/>
          </a:prstGeom>
          <a:solidFill>
            <a:schemeClr val="bg1"/>
          </a:solidFill>
          <a:ln>
            <a:noFill/>
          </a:ln>
          <a:effectLst/>
        </p:spPr>
        <p:txBody>
          <a:bodyPr vert="horz" wrap="none" lIns="0" tIns="0" rIns="0" bIns="0" rtlCol="0" anchor="t" anchorCtr="0">
            <a:normAutofit/>
          </a:bodyPr>
          <a:lstStyle/>
          <a:p>
            <a:pPr defTabSz="457200"/>
            <a:endParaRPr lang="en-US" sz="1400" dirty="0">
              <a:solidFill>
                <a:srgbClr val="1C1668"/>
              </a:solidFill>
              <a:sym typeface="Arial Narrow"/>
            </a:endParaRPr>
          </a:p>
        </p:txBody>
      </p:sp>
      <p:pic>
        <p:nvPicPr>
          <p:cNvPr id="5" name="Picture 4" descr="pepfar.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1603" y="6029545"/>
            <a:ext cx="2216727" cy="604563"/>
          </a:xfrm>
          <a:prstGeom prst="rect">
            <a:avLst/>
          </a:prstGeom>
        </p:spPr>
      </p:pic>
      <p:pic>
        <p:nvPicPr>
          <p:cNvPr id="6" name="Picture 5" descr="billgate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451957" y="6164656"/>
            <a:ext cx="2216727" cy="334341"/>
          </a:xfrm>
          <a:prstGeom prst="rect">
            <a:avLst/>
          </a:prstGeom>
        </p:spPr>
      </p:pic>
      <p:pic>
        <p:nvPicPr>
          <p:cNvPr id="7" name="Picture 6" descr="girleffect.png"/>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251179" y="6117787"/>
            <a:ext cx="2216727" cy="343501"/>
          </a:xfrm>
          <a:prstGeom prst="rect">
            <a:avLst/>
          </a:prstGeom>
        </p:spPr>
      </p:pic>
      <p:pic>
        <p:nvPicPr>
          <p:cNvPr id="8" name="Picture 7" descr="logo-rev.png"/>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71447" y="1310452"/>
            <a:ext cx="3840000" cy="2043352"/>
          </a:xfrm>
          <a:prstGeom prst="rect">
            <a:avLst/>
          </a:prstGeom>
        </p:spPr>
      </p:pic>
      <p:sp>
        <p:nvSpPr>
          <p:cNvPr id="9" name="Title 1"/>
          <p:cNvSpPr>
            <a:spLocks noGrp="1"/>
          </p:cNvSpPr>
          <p:nvPr>
            <p:ph type="ctrTitle" hasCustomPrompt="1"/>
          </p:nvPr>
        </p:nvSpPr>
        <p:spPr>
          <a:xfrm>
            <a:off x="5920397" y="2413194"/>
            <a:ext cx="5658241" cy="452113"/>
          </a:xfrm>
          <a:prstGeom prst="rect">
            <a:avLst/>
          </a:prstGeom>
        </p:spPr>
        <p:txBody>
          <a:bodyPr lIns="0" tIns="0" rIns="0" bIns="0" anchor="t" anchorCtr="0">
            <a:normAutofit/>
          </a:bodyPr>
          <a:lstStyle>
            <a:lvl1pPr algn="l">
              <a:defRPr sz="2400" b="0" i="0">
                <a:solidFill>
                  <a:schemeClr val="bg2"/>
                </a:solidFill>
                <a:latin typeface="Arial"/>
                <a:cs typeface="Arial"/>
              </a:defRPr>
            </a:lvl1pPr>
          </a:lstStyle>
          <a:p>
            <a:r>
              <a:rPr lang="en-GB"/>
              <a:t>Click to edit Master title style</a:t>
            </a:r>
            <a:br>
              <a:rPr lang="en-GB"/>
            </a:br>
            <a:endParaRPr lang="en-US"/>
          </a:p>
        </p:txBody>
      </p:sp>
      <p:sp>
        <p:nvSpPr>
          <p:cNvPr id="10" name="Subtitle 2"/>
          <p:cNvSpPr>
            <a:spLocks noGrp="1"/>
          </p:cNvSpPr>
          <p:nvPr>
            <p:ph type="subTitle" idx="1"/>
          </p:nvPr>
        </p:nvSpPr>
        <p:spPr>
          <a:xfrm>
            <a:off x="5920397" y="2899400"/>
            <a:ext cx="5658241" cy="307227"/>
          </a:xfrm>
        </p:spPr>
        <p:txBody>
          <a:bodyPr lIns="0" tIns="0" rIns="0" bIns="0" anchor="t" anchorCtr="0">
            <a:normAutofit/>
          </a:bodyPr>
          <a:lstStyle>
            <a:lvl1pPr marL="0" indent="0" algn="l">
              <a:spcBef>
                <a:spcPts val="0"/>
              </a:spcBef>
              <a:buNone/>
              <a:defRPr sz="1400" baseline="0">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1" name="Picture 10" descr="definitionLS.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373514"/>
            <a:ext cx="12192000" cy="278651"/>
          </a:xfrm>
          <a:prstGeom prst="rect">
            <a:avLst/>
          </a:prstGeom>
        </p:spPr>
      </p:pic>
      <p:pic>
        <p:nvPicPr>
          <p:cNvPr id="3074" name="Picture 2" descr="http://planetsave.com/wp-content/uploads/2011/07/JohnsonJohnson_Logo.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072834" y="5981035"/>
            <a:ext cx="2634503" cy="701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524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1523"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4536911" y="-19049"/>
            <a:ext cx="7655091" cy="6877050"/>
          </a:xfrm>
          <a:prstGeom prst="rect">
            <a:avLst/>
          </a:prstGeom>
          <a:blipFill dpi="0" rotWithShape="1">
            <a:blip r:embed="rId4">
              <a:alphaModFix amt="56000"/>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1"/>
          <p:cNvSpPr>
            <a:spLocks noGrp="1"/>
          </p:cNvSpPr>
          <p:nvPr>
            <p:ph type="body" sz="quarter" idx="10"/>
          </p:nvPr>
        </p:nvSpPr>
        <p:spPr>
          <a:xfrm>
            <a:off x="312901" y="4145966"/>
            <a:ext cx="11266635" cy="369332"/>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88760" y="2518639"/>
            <a:ext cx="11598441" cy="1573072"/>
          </a:xfrm>
          <a:prstGeom prst="rect">
            <a:avLst/>
          </a:prstGeom>
        </p:spPr>
        <p:txBody>
          <a:bodyPr anchor="ctr" anchorCtr="0">
            <a:noAutofit/>
          </a:bodyPr>
          <a:lstStyle>
            <a:lvl1pPr algn="l">
              <a:defRPr sz="5400">
                <a:solidFill>
                  <a:schemeClr val="bg1"/>
                </a:solidFill>
                <a:latin typeface="+mj-lt"/>
              </a:defRPr>
            </a:lvl1pPr>
          </a:lstStyle>
          <a:p>
            <a:r>
              <a:rPr lang="en-US" dirty="0"/>
              <a:t>Click to edit Master title style</a:t>
            </a:r>
          </a:p>
        </p:txBody>
      </p:sp>
      <p:pic>
        <p:nvPicPr>
          <p:cNvPr id="11" name="Picture 10" descr="PEPFAR-Logo-Color-Tagline-Transparent-White.gif"/>
          <p:cNvPicPr>
            <a:picLocks noChangeAspect="1"/>
          </p:cNvPicPr>
          <p:nvPr userDrawn="1"/>
        </p:nvPicPr>
        <p:blipFill>
          <a:blip r:embed="rId5" cstate="print"/>
          <a:stretch>
            <a:fillRect/>
          </a:stretch>
        </p:blipFill>
        <p:spPr>
          <a:xfrm>
            <a:off x="288759" y="228603"/>
            <a:ext cx="4248151" cy="1153467"/>
          </a:xfrm>
          <a:prstGeom prst="rect">
            <a:avLst/>
          </a:prstGeom>
        </p:spPr>
      </p:pic>
      <p:pic>
        <p:nvPicPr>
          <p:cNvPr id="13" name="Picture 12">
            <a:extLst>
              <a:ext uri="{FF2B5EF4-FFF2-40B4-BE49-F238E27FC236}">
                <a16:creationId xmlns:a16="http://schemas.microsoft.com/office/drawing/2014/main" id="{55FEE807-FA09-4AC1-91D0-088C57E8268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7698" y="5969454"/>
            <a:ext cx="11496607" cy="526943"/>
          </a:xfrm>
          <a:prstGeom prst="rect">
            <a:avLst/>
          </a:prstGeom>
        </p:spPr>
      </p:pic>
    </p:spTree>
    <p:extLst>
      <p:ext uri="{BB962C8B-B14F-4D97-AF65-F5344CB8AC3E}">
        <p14:creationId xmlns:p14="http://schemas.microsoft.com/office/powerpoint/2010/main" val="426582435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50800"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94" name="Rectangle 6893"/>
          <p:cNvSpPr/>
          <p:nvPr userDrawn="1"/>
        </p:nvSpPr>
        <p:spPr>
          <a:xfrm>
            <a:off x="6841581" y="-19049"/>
            <a:ext cx="5350420" cy="6877050"/>
          </a:xfrm>
          <a:prstGeom prst="rect">
            <a:avLst/>
          </a:prstGeom>
          <a:blipFill dpi="0" rotWithShape="1">
            <a:blip r:embed="rId4">
              <a:alphaModFix amt="60000"/>
            </a:blip>
            <a:srcRect/>
            <a:stretch>
              <a:fillRect l="5" t="-12466" r="-68107"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0"/>
          </p:nvPr>
        </p:nvSpPr>
        <p:spPr>
          <a:xfrm>
            <a:off x="288760" y="4198071"/>
            <a:ext cx="1159844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88760" y="2570744"/>
            <a:ext cx="11598441"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pic>
        <p:nvPicPr>
          <p:cNvPr id="18" name="Picture 17" descr="PEPFAR-Logo-Color-Tagline-Transparent-White.gif">
            <a:extLst>
              <a:ext uri="{FF2B5EF4-FFF2-40B4-BE49-F238E27FC236}">
                <a16:creationId xmlns:a16="http://schemas.microsoft.com/office/drawing/2014/main" id="{B0FCA176-831F-4FC4-880F-96BEEA816D0D}"/>
              </a:ext>
            </a:extLst>
          </p:cNvPr>
          <p:cNvPicPr>
            <a:picLocks noChangeAspect="1"/>
          </p:cNvPicPr>
          <p:nvPr userDrawn="1"/>
        </p:nvPicPr>
        <p:blipFill>
          <a:blip r:embed="rId5" cstate="print"/>
          <a:stretch>
            <a:fillRect/>
          </a:stretch>
        </p:blipFill>
        <p:spPr>
          <a:xfrm>
            <a:off x="3971926" y="775614"/>
            <a:ext cx="4248151" cy="1153467"/>
          </a:xfrm>
          <a:prstGeom prst="rect">
            <a:avLst/>
          </a:prstGeom>
        </p:spPr>
      </p:pic>
      <p:pic>
        <p:nvPicPr>
          <p:cNvPr id="9" name="Picture 8">
            <a:extLst>
              <a:ext uri="{FF2B5EF4-FFF2-40B4-BE49-F238E27FC236}">
                <a16:creationId xmlns:a16="http://schemas.microsoft.com/office/drawing/2014/main" id="{733CE840-33AB-460E-94FF-33B74B14CD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47698" y="5969454"/>
            <a:ext cx="11496607" cy="526943"/>
          </a:xfrm>
          <a:prstGeom prst="rect">
            <a:avLst/>
          </a:prstGeom>
        </p:spPr>
      </p:pic>
    </p:spTree>
    <p:extLst>
      <p:ext uri="{BB962C8B-B14F-4D97-AF65-F5344CB8AC3E}">
        <p14:creationId xmlns:p14="http://schemas.microsoft.com/office/powerpoint/2010/main" val="327333283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695D869-0F35-46EF-98CA-2BAB4C0A0332}"/>
              </a:ext>
            </a:extLst>
          </p:cNvPr>
          <p:cNvSpPr/>
          <p:nvPr userDrawn="1"/>
        </p:nvSpPr>
        <p:spPr>
          <a:xfrm>
            <a:off x="-50800"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6"/>
          <p:cNvSpPr>
            <a:spLocks noGrp="1"/>
          </p:cNvSpPr>
          <p:nvPr>
            <p:ph type="title"/>
          </p:nvPr>
        </p:nvSpPr>
        <p:spPr>
          <a:xfrm>
            <a:off x="559330" y="2594151"/>
            <a:ext cx="11073343"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79400" y="4206420"/>
            <a:ext cx="116332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pic>
        <p:nvPicPr>
          <p:cNvPr id="7" name="Picture 6" descr="PEPFAR-Logo-Color-Tagline-Transparent-White.gif">
            <a:extLst>
              <a:ext uri="{FF2B5EF4-FFF2-40B4-BE49-F238E27FC236}">
                <a16:creationId xmlns:a16="http://schemas.microsoft.com/office/drawing/2014/main" id="{7D28D937-0D8A-4DCB-9BF3-4AD1D96FF286}"/>
              </a:ext>
            </a:extLst>
          </p:cNvPr>
          <p:cNvPicPr>
            <a:picLocks noChangeAspect="1"/>
          </p:cNvPicPr>
          <p:nvPr userDrawn="1"/>
        </p:nvPicPr>
        <p:blipFill>
          <a:blip r:embed="rId4" cstate="print"/>
          <a:stretch>
            <a:fillRect/>
          </a:stretch>
        </p:blipFill>
        <p:spPr>
          <a:xfrm>
            <a:off x="3971926" y="783963"/>
            <a:ext cx="4248151" cy="1153467"/>
          </a:xfrm>
          <a:prstGeom prst="rect">
            <a:avLst/>
          </a:prstGeom>
        </p:spPr>
      </p:pic>
      <p:pic>
        <p:nvPicPr>
          <p:cNvPr id="12" name="Picture 11">
            <a:extLst>
              <a:ext uri="{FF2B5EF4-FFF2-40B4-BE49-F238E27FC236}">
                <a16:creationId xmlns:a16="http://schemas.microsoft.com/office/drawing/2014/main" id="{91BDE875-4ECE-4DF7-809B-8D7AEE23DF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698" y="5969454"/>
            <a:ext cx="11496607" cy="526943"/>
          </a:xfrm>
          <a:prstGeom prst="rect">
            <a:avLst/>
          </a:prstGeom>
        </p:spPr>
      </p:pic>
    </p:spTree>
    <p:extLst>
      <p:ext uri="{BB962C8B-B14F-4D97-AF65-F5344CB8AC3E}">
        <p14:creationId xmlns:p14="http://schemas.microsoft.com/office/powerpoint/2010/main" val="428228936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Two">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5695D869-0F35-46EF-98CA-2BAB4C0A0332}"/>
              </a:ext>
            </a:extLst>
          </p:cNvPr>
          <p:cNvSpPr/>
          <p:nvPr userDrawn="1"/>
        </p:nvSpPr>
        <p:spPr>
          <a:xfrm>
            <a:off x="-50800" y="-19050"/>
            <a:ext cx="12242800" cy="6877050"/>
          </a:xfrm>
          <a:prstGeom prst="rect">
            <a:avLst/>
          </a:prstGeom>
          <a:blipFill dpi="0" rotWithShape="1">
            <a:blip r:embed="rId3">
              <a:alphaModFix amt="10000"/>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6"/>
          <p:cNvSpPr>
            <a:spLocks noGrp="1"/>
          </p:cNvSpPr>
          <p:nvPr>
            <p:ph type="title"/>
          </p:nvPr>
        </p:nvSpPr>
        <p:spPr>
          <a:xfrm>
            <a:off x="559330" y="2657522"/>
            <a:ext cx="11073343" cy="1573072"/>
          </a:xfrm>
          <a:prstGeom prst="rect">
            <a:avLst/>
          </a:prstGeom>
        </p:spPr>
        <p:txBody>
          <a:bodyPr anchor="ctr" anchorCtr="0">
            <a:noAutofit/>
          </a:bodyPr>
          <a:lstStyle>
            <a:lvl1pPr algn="ctr">
              <a:defRPr sz="4800">
                <a:solidFill>
                  <a:schemeClr val="bg1"/>
                </a:solidFill>
                <a:latin typeface="+mj-lt"/>
              </a:defRPr>
            </a:lvl1pPr>
          </a:lstStyle>
          <a:p>
            <a:r>
              <a:rPr lang="en-US" dirty="0"/>
              <a:t>Click to edit Master title style</a:t>
            </a:r>
          </a:p>
        </p:txBody>
      </p:sp>
      <p:sp>
        <p:nvSpPr>
          <p:cNvPr id="6" name="Text Placeholder 21">
            <a:extLst>
              <a:ext uri="{FF2B5EF4-FFF2-40B4-BE49-F238E27FC236}">
                <a16:creationId xmlns:a16="http://schemas.microsoft.com/office/drawing/2014/main" id="{D6920526-4347-4B09-A80C-37F27810E51E}"/>
              </a:ext>
            </a:extLst>
          </p:cNvPr>
          <p:cNvSpPr>
            <a:spLocks noGrp="1"/>
          </p:cNvSpPr>
          <p:nvPr>
            <p:ph type="body" sz="quarter" idx="10"/>
          </p:nvPr>
        </p:nvSpPr>
        <p:spPr>
          <a:xfrm>
            <a:off x="279400" y="4269791"/>
            <a:ext cx="11633200" cy="369332"/>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pic>
        <p:nvPicPr>
          <p:cNvPr id="14" name="Picture 13">
            <a:extLst>
              <a:ext uri="{FF2B5EF4-FFF2-40B4-BE49-F238E27FC236}">
                <a16:creationId xmlns:a16="http://schemas.microsoft.com/office/drawing/2014/main" id="{BC45885D-0E3B-40E9-BE1C-DE7949969A8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8146" y="1019122"/>
            <a:ext cx="3515709" cy="699147"/>
          </a:xfrm>
          <a:prstGeom prst="rect">
            <a:avLst/>
          </a:prstGeom>
        </p:spPr>
      </p:pic>
      <p:pic>
        <p:nvPicPr>
          <p:cNvPr id="8" name="Picture 7">
            <a:extLst>
              <a:ext uri="{FF2B5EF4-FFF2-40B4-BE49-F238E27FC236}">
                <a16:creationId xmlns:a16="http://schemas.microsoft.com/office/drawing/2014/main" id="{F4336C85-3F94-4BA9-9E10-042C4B5E64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7698" y="5969454"/>
            <a:ext cx="11496607" cy="526943"/>
          </a:xfrm>
          <a:prstGeom prst="rect">
            <a:avLst/>
          </a:prstGeom>
        </p:spPr>
      </p:pic>
    </p:spTree>
    <p:extLst>
      <p:ext uri="{BB962C8B-B14F-4D97-AF65-F5344CB8AC3E}">
        <p14:creationId xmlns:p14="http://schemas.microsoft.com/office/powerpoint/2010/main" val="29491322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69" y="6290311"/>
            <a:ext cx="1954292" cy="531323"/>
          </a:xfrm>
          <a:prstGeom prst="rect">
            <a:avLst/>
          </a:prstGeom>
        </p:spPr>
      </p:pic>
      <p:sp>
        <p:nvSpPr>
          <p:cNvPr id="4" name="Text Placeholder 3"/>
          <p:cNvSpPr>
            <a:spLocks noGrp="1"/>
          </p:cNvSpPr>
          <p:nvPr>
            <p:ph type="body" sz="quarter" idx="15"/>
          </p:nvPr>
        </p:nvSpPr>
        <p:spPr>
          <a:xfrm>
            <a:off x="228601" y="6020372"/>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
        <p:nvSpPr>
          <p:cNvPr id="12" name="Text Placeholder 13"/>
          <p:cNvSpPr>
            <a:spLocks noGrp="1"/>
          </p:cNvSpPr>
          <p:nvPr>
            <p:ph type="body" sz="quarter" idx="14"/>
          </p:nvPr>
        </p:nvSpPr>
        <p:spPr>
          <a:xfrm>
            <a:off x="267535"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7" name="Picture 16">
            <a:extLst>
              <a:ext uri="{FF2B5EF4-FFF2-40B4-BE49-F238E27FC236}">
                <a16:creationId xmlns:a16="http://schemas.microsoft.com/office/drawing/2014/main" id="{9A96B8EC-6D43-4A3C-8559-B384F3131F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33"/>
            <a:ext cx="8009552" cy="367115"/>
          </a:xfrm>
          <a:prstGeom prst="rect">
            <a:avLst/>
          </a:prstGeom>
        </p:spPr>
      </p:pic>
    </p:spTree>
    <p:extLst>
      <p:ext uri="{BB962C8B-B14F-4D97-AF65-F5344CB8AC3E}">
        <p14:creationId xmlns:p14="http://schemas.microsoft.com/office/powerpoint/2010/main" val="59678124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Dark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rgbClr val="0C507C"/>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69" y="6290311"/>
            <a:ext cx="1954292" cy="531323"/>
          </a:xfrm>
          <a:prstGeom prst="rect">
            <a:avLst/>
          </a:prstGeom>
        </p:spPr>
      </p:pic>
      <p:sp>
        <p:nvSpPr>
          <p:cNvPr id="4" name="Text Placeholder 3"/>
          <p:cNvSpPr>
            <a:spLocks noGrp="1"/>
          </p:cNvSpPr>
          <p:nvPr>
            <p:ph type="body" sz="quarter" idx="15"/>
          </p:nvPr>
        </p:nvSpPr>
        <p:spPr>
          <a:xfrm>
            <a:off x="228601" y="6020372"/>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
        <p:nvSpPr>
          <p:cNvPr id="12" name="Text Placeholder 13"/>
          <p:cNvSpPr>
            <a:spLocks noGrp="1"/>
          </p:cNvSpPr>
          <p:nvPr>
            <p:ph type="body" sz="quarter" idx="14"/>
          </p:nvPr>
        </p:nvSpPr>
        <p:spPr>
          <a:xfrm>
            <a:off x="267535"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3" name="Picture 12">
            <a:extLst>
              <a:ext uri="{FF2B5EF4-FFF2-40B4-BE49-F238E27FC236}">
                <a16:creationId xmlns:a16="http://schemas.microsoft.com/office/drawing/2014/main" id="{CCCA85D3-91B7-4184-B852-92EE98CE7E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33"/>
            <a:ext cx="8009552" cy="367115"/>
          </a:xfrm>
          <a:prstGeom prst="rect">
            <a:avLst/>
          </a:prstGeom>
        </p:spPr>
      </p:pic>
    </p:spTree>
    <p:extLst>
      <p:ext uri="{BB962C8B-B14F-4D97-AF65-F5344CB8AC3E}">
        <p14:creationId xmlns:p14="http://schemas.microsoft.com/office/powerpoint/2010/main" val="347126569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0"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969" y="6290311"/>
            <a:ext cx="1954292" cy="531323"/>
          </a:xfrm>
          <a:prstGeom prst="rect">
            <a:avLst/>
          </a:prstGeom>
        </p:spPr>
      </p:pic>
      <p:sp>
        <p:nvSpPr>
          <p:cNvPr id="4" name="Text Placeholder 3"/>
          <p:cNvSpPr>
            <a:spLocks noGrp="1"/>
          </p:cNvSpPr>
          <p:nvPr>
            <p:ph type="body" sz="quarter" idx="15"/>
          </p:nvPr>
        </p:nvSpPr>
        <p:spPr>
          <a:xfrm>
            <a:off x="228601" y="6020372"/>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
        <p:nvSpPr>
          <p:cNvPr id="12" name="Text Placeholder 13"/>
          <p:cNvSpPr>
            <a:spLocks noGrp="1"/>
          </p:cNvSpPr>
          <p:nvPr>
            <p:ph type="body" sz="quarter" idx="14"/>
          </p:nvPr>
        </p:nvSpPr>
        <p:spPr>
          <a:xfrm>
            <a:off x="267535"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3" name="Picture 12">
            <a:extLst>
              <a:ext uri="{FF2B5EF4-FFF2-40B4-BE49-F238E27FC236}">
                <a16:creationId xmlns:a16="http://schemas.microsoft.com/office/drawing/2014/main" id="{E0AE8643-3996-49E5-B51E-2548C749B2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33"/>
            <a:ext cx="8009552" cy="367115"/>
          </a:xfrm>
          <a:prstGeom prst="rect">
            <a:avLst/>
          </a:prstGeom>
        </p:spPr>
      </p:pic>
    </p:spTree>
    <p:extLst>
      <p:ext uri="{BB962C8B-B14F-4D97-AF65-F5344CB8AC3E}">
        <p14:creationId xmlns:p14="http://schemas.microsoft.com/office/powerpoint/2010/main" val="283345942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0" y="230828"/>
            <a:ext cx="11690843"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67535" y="903456"/>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pic>
        <p:nvPicPr>
          <p:cNvPr id="10" name="Picture 9">
            <a:extLst>
              <a:ext uri="{FF2B5EF4-FFF2-40B4-BE49-F238E27FC236}">
                <a16:creationId xmlns:a16="http://schemas.microsoft.com/office/drawing/2014/main" id="{D72000AA-0018-41D5-85F3-7A4469238B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969" y="6290311"/>
            <a:ext cx="1954292" cy="531323"/>
          </a:xfrm>
          <a:prstGeom prst="rect">
            <a:avLst/>
          </a:prstGeom>
        </p:spPr>
      </p:pic>
      <p:sp>
        <p:nvSpPr>
          <p:cNvPr id="12" name="Text Placeholder 3">
            <a:extLst>
              <a:ext uri="{FF2B5EF4-FFF2-40B4-BE49-F238E27FC236}">
                <a16:creationId xmlns:a16="http://schemas.microsoft.com/office/drawing/2014/main" id="{C8D218C0-BEA2-430D-A162-C87789DFDEFE}"/>
              </a:ext>
            </a:extLst>
          </p:cNvPr>
          <p:cNvSpPr>
            <a:spLocks noGrp="1"/>
          </p:cNvSpPr>
          <p:nvPr>
            <p:ph type="body" sz="quarter" idx="15"/>
          </p:nvPr>
        </p:nvSpPr>
        <p:spPr>
          <a:xfrm>
            <a:off x="228601" y="6020372"/>
            <a:ext cx="7732820" cy="154907"/>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3" name="Slide Number Placeholder 5">
            <a:extLst>
              <a:ext uri="{FF2B5EF4-FFF2-40B4-BE49-F238E27FC236}">
                <a16:creationId xmlns:a16="http://schemas.microsoft.com/office/drawing/2014/main" id="{E8A317D0-C754-41B3-B410-75386CF6B790}"/>
              </a:ext>
            </a:extLst>
          </p:cNvPr>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pic>
        <p:nvPicPr>
          <p:cNvPr id="11" name="Picture 10">
            <a:extLst>
              <a:ext uri="{FF2B5EF4-FFF2-40B4-BE49-F238E27FC236}">
                <a16:creationId xmlns:a16="http://schemas.microsoft.com/office/drawing/2014/main" id="{AB4443F2-69A8-4746-AD4E-B734272BA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535" y="6314633"/>
            <a:ext cx="8009552" cy="367115"/>
          </a:xfrm>
          <a:prstGeom prst="rect">
            <a:avLst/>
          </a:prstGeom>
        </p:spPr>
      </p:pic>
    </p:spTree>
    <p:extLst>
      <p:ext uri="{BB962C8B-B14F-4D97-AF65-F5344CB8AC3E}">
        <p14:creationId xmlns:p14="http://schemas.microsoft.com/office/powerpoint/2010/main" val="42616363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64">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0" y="230828"/>
            <a:ext cx="11690843"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6" name="Text Placeholder 13"/>
          <p:cNvSpPr>
            <a:spLocks noGrp="1"/>
          </p:cNvSpPr>
          <p:nvPr>
            <p:ph type="body" sz="quarter" idx="14"/>
          </p:nvPr>
        </p:nvSpPr>
        <p:spPr>
          <a:xfrm>
            <a:off x="267535" y="903456"/>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7" name="Slide Number Placeholder 5">
            <a:extLst>
              <a:ext uri="{FF2B5EF4-FFF2-40B4-BE49-F238E27FC236}">
                <a16:creationId xmlns:a16="http://schemas.microsoft.com/office/drawing/2014/main" id="{96AC23F2-14AB-4F22-BCC9-A2BBD588E80F}"/>
              </a:ext>
            </a:extLst>
          </p:cNvPr>
          <p:cNvSpPr txBox="1">
            <a:spLocks/>
          </p:cNvSpPr>
          <p:nvPr userDrawn="1"/>
        </p:nvSpPr>
        <p:spPr>
          <a:xfrm>
            <a:off x="11529565" y="648820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dirty="0"/>
          </a:p>
        </p:txBody>
      </p:sp>
    </p:spTree>
    <p:extLst>
      <p:ext uri="{BB962C8B-B14F-4D97-AF65-F5344CB8AC3E}">
        <p14:creationId xmlns:p14="http://schemas.microsoft.com/office/powerpoint/2010/main" val="176124360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64">
          <p15:clr>
            <a:srgbClr val="FBAE40"/>
          </p15:clr>
        </p15:guide>
        <p15:guide id="4" pos="96">
          <p15:clr>
            <a:srgbClr val="FBAE40"/>
          </p15:clr>
        </p15:guide>
        <p15:guide id="5" orient="horz" pos="144">
          <p15:clr>
            <a:srgbClr val="FBAE40"/>
          </p15:clr>
        </p15:guide>
        <p15:guide id="6" orient="horz" pos="422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5"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endParaRPr>
          </a:p>
        </p:txBody>
      </p:sp>
      <p:sp>
        <p:nvSpPr>
          <p:cNvPr id="9" name="Text Placeholder 9"/>
          <p:cNvSpPr>
            <a:spLocks noGrp="1"/>
          </p:cNvSpPr>
          <p:nvPr>
            <p:ph type="body" sz="quarter" idx="13"/>
          </p:nvPr>
        </p:nvSpPr>
        <p:spPr>
          <a:xfrm>
            <a:off x="514355"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3840" y="228600"/>
            <a:ext cx="11704320" cy="6428590"/>
          </a:xfrm>
          <a:prstGeom prst="rect">
            <a:avLst/>
          </a:prstGeom>
          <a:noFill/>
          <a:ln w="539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2625" r="16276" b="18381"/>
          <a:stretch/>
        </p:blipFill>
        <p:spPr>
          <a:xfrm>
            <a:off x="6660383" y="253993"/>
            <a:ext cx="5308365" cy="6428590"/>
          </a:xfrm>
          <a:prstGeom prst="rect">
            <a:avLst/>
          </a:prstGeom>
        </p:spPr>
      </p:pic>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3" y="634219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pic>
        <p:nvPicPr>
          <p:cNvPr id="5" name="Picture 4">
            <a:extLst>
              <a:ext uri="{FF2B5EF4-FFF2-40B4-BE49-F238E27FC236}">
                <a16:creationId xmlns:a16="http://schemas.microsoft.com/office/drawing/2014/main" id="{339051A1-C13E-471F-846A-06F131EE9A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6014" y="6442693"/>
            <a:ext cx="7979972" cy="365760"/>
          </a:xfrm>
          <a:prstGeom prst="rect">
            <a:avLst/>
          </a:prstGeom>
        </p:spPr>
      </p:pic>
      <p:pic>
        <p:nvPicPr>
          <p:cNvPr id="18" name="Picture 17">
            <a:extLst>
              <a:ext uri="{FF2B5EF4-FFF2-40B4-BE49-F238E27FC236}">
                <a16:creationId xmlns:a16="http://schemas.microsoft.com/office/drawing/2014/main" id="{5ECC9AF6-9EFB-4302-A44F-E99181E46B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710" y="6270552"/>
            <a:ext cx="1549161" cy="308071"/>
          </a:xfrm>
          <a:prstGeom prst="rect">
            <a:avLst/>
          </a:prstGeom>
        </p:spPr>
      </p:pic>
    </p:spTree>
    <p:extLst>
      <p:ext uri="{BB962C8B-B14F-4D97-AF65-F5344CB8AC3E}">
        <p14:creationId xmlns:p14="http://schemas.microsoft.com/office/powerpoint/2010/main" val="21931725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93333" y="2313249"/>
            <a:ext cx="9584267" cy="452113"/>
          </a:xfrm>
          <a:prstGeom prst="rect">
            <a:avLst/>
          </a:prstGeom>
        </p:spPr>
        <p:txBody>
          <a:bodyPr lIns="0" tIns="0" rIns="0" bIns="0" anchor="t" anchorCtr="0">
            <a:normAutofit/>
          </a:bodyPr>
          <a:lstStyle>
            <a:lvl1pPr algn="l">
              <a:defRPr sz="2400" b="0" i="0">
                <a:latin typeface="Arial"/>
                <a:cs typeface="Arial"/>
              </a:defRPr>
            </a:lvl1pPr>
          </a:lstStyle>
          <a:p>
            <a:r>
              <a:rPr lang="en-GB"/>
              <a:t>Click to edit Master title style</a:t>
            </a:r>
            <a:br>
              <a:rPr lang="en-GB"/>
            </a:br>
            <a:endParaRPr lang="en-US"/>
          </a:p>
        </p:txBody>
      </p:sp>
      <p:sp>
        <p:nvSpPr>
          <p:cNvPr id="3" name="Subtitle 2"/>
          <p:cNvSpPr>
            <a:spLocks noGrp="1"/>
          </p:cNvSpPr>
          <p:nvPr>
            <p:ph type="subTitle" idx="1"/>
          </p:nvPr>
        </p:nvSpPr>
        <p:spPr>
          <a:xfrm>
            <a:off x="1693333" y="2799454"/>
            <a:ext cx="9584267"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4" name="Picture 3"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90085" y="258702"/>
            <a:ext cx="3360000" cy="1789627"/>
          </a:xfrm>
          <a:prstGeom prst="rect">
            <a:avLst/>
          </a:prstGeom>
        </p:spPr>
      </p:pic>
      <p:pic>
        <p:nvPicPr>
          <p:cNvPr id="6" name="Picture 5"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1"/>
          </a:xfrm>
          <a:prstGeom prst="rect">
            <a:avLst/>
          </a:prstGeom>
        </p:spPr>
      </p:pic>
      <p:sp>
        <p:nvSpPr>
          <p:cNvPr id="7" name="Text Placeholder 6"/>
          <p:cNvSpPr>
            <a:spLocks noGrp="1"/>
          </p:cNvSpPr>
          <p:nvPr>
            <p:ph type="body" sz="quarter" idx="10" hasCustomPrompt="1"/>
          </p:nvPr>
        </p:nvSpPr>
        <p:spPr>
          <a:xfrm>
            <a:off x="389467" y="2593476"/>
            <a:ext cx="1464733" cy="3796215"/>
          </a:xfrm>
        </p:spPr>
        <p:txBody>
          <a:bodyPr>
            <a:noAutofit/>
          </a:bodyPr>
          <a:lstStyle>
            <a:lvl2pPr marL="457200" indent="0">
              <a:buNone/>
              <a:defRPr sz="28700"/>
            </a:lvl2pPr>
          </a:lstStyle>
          <a:p>
            <a:pPr lvl="1"/>
            <a:r>
              <a:rPr lang="en-US" dirty="0"/>
              <a:t>#</a:t>
            </a:r>
          </a:p>
        </p:txBody>
      </p:sp>
    </p:spTree>
    <p:extLst>
      <p:ext uri="{BB962C8B-B14F-4D97-AF65-F5344CB8AC3E}">
        <p14:creationId xmlns:p14="http://schemas.microsoft.com/office/powerpoint/2010/main" val="1965811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6672323" y="228600"/>
            <a:ext cx="5284485" cy="6400800"/>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endParaRPr>
          </a:p>
        </p:txBody>
      </p:sp>
      <p:sp>
        <p:nvSpPr>
          <p:cNvPr id="10" name="AutoShape 3">
            <a:extLst>
              <a:ext uri="{FF2B5EF4-FFF2-40B4-BE49-F238E27FC236}">
                <a16:creationId xmlns:a16="http://schemas.microsoft.com/office/drawing/2014/main" id="{E7861906-974E-44B8-A502-CC7279425EFF}"/>
              </a:ext>
            </a:extLst>
          </p:cNvPr>
          <p:cNvSpPr>
            <a:spLocks noChangeAspect="1" noChangeArrowheads="1" noTextEdit="1"/>
          </p:cNvSpPr>
          <p:nvPr userDrawn="1"/>
        </p:nvSpPr>
        <p:spPr bwMode="auto">
          <a:xfrm>
            <a:off x="7186085"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12" name="Picture 11">
            <a:extLst>
              <a:ext uri="{FF2B5EF4-FFF2-40B4-BE49-F238E27FC236}">
                <a16:creationId xmlns:a16="http://schemas.microsoft.com/office/drawing/2014/main" id="{1A51B312-1EB7-4835-9492-B8D5E0E72B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3" name="Slide Number Placeholder 5">
            <a:extLst>
              <a:ext uri="{FF2B5EF4-FFF2-40B4-BE49-F238E27FC236}">
                <a16:creationId xmlns:a16="http://schemas.microsoft.com/office/drawing/2014/main" id="{531F2838-EF15-41BF-AC5C-253B061F4222}"/>
              </a:ext>
            </a:extLst>
          </p:cNvPr>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endParaRPr>
          </a:p>
        </p:txBody>
      </p:sp>
      <p:sp>
        <p:nvSpPr>
          <p:cNvPr id="14" name="Text Placeholder 9">
            <a:extLst>
              <a:ext uri="{FF2B5EF4-FFF2-40B4-BE49-F238E27FC236}">
                <a16:creationId xmlns:a16="http://schemas.microsoft.com/office/drawing/2014/main" id="{AC6E0F07-6304-445A-A9EF-5213FF7C57C7}"/>
              </a:ext>
            </a:extLst>
          </p:cNvPr>
          <p:cNvSpPr>
            <a:spLocks noGrp="1"/>
          </p:cNvSpPr>
          <p:nvPr>
            <p:ph type="body" sz="quarter" idx="13"/>
          </p:nvPr>
        </p:nvSpPr>
        <p:spPr>
          <a:xfrm>
            <a:off x="514355"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Rectangle 14">
            <a:extLst>
              <a:ext uri="{FF2B5EF4-FFF2-40B4-BE49-F238E27FC236}">
                <a16:creationId xmlns:a16="http://schemas.microsoft.com/office/drawing/2014/main" id="{D4A3224F-A668-4DDF-9098-5B34126D2F61}"/>
              </a:ext>
            </a:extLst>
          </p:cNvPr>
          <p:cNvSpPr/>
          <p:nvPr userDrawn="1"/>
        </p:nvSpPr>
        <p:spPr>
          <a:xfrm>
            <a:off x="243840" y="228600"/>
            <a:ext cx="1170432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5">
            <a:extLst>
              <a:ext uri="{FF2B5EF4-FFF2-40B4-BE49-F238E27FC236}">
                <a16:creationId xmlns:a16="http://schemas.microsoft.com/office/drawing/2014/main" id="{F7854497-0703-4B9F-BCCB-96990A9F53F5}"/>
              </a:ext>
            </a:extLst>
          </p:cNvPr>
          <p:cNvSpPr txBox="1">
            <a:spLocks/>
          </p:cNvSpPr>
          <p:nvPr userDrawn="1"/>
        </p:nvSpPr>
        <p:spPr>
          <a:xfrm>
            <a:off x="11347853" y="634219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pic>
        <p:nvPicPr>
          <p:cNvPr id="20" name="Picture 19">
            <a:extLst>
              <a:ext uri="{FF2B5EF4-FFF2-40B4-BE49-F238E27FC236}">
                <a16:creationId xmlns:a16="http://schemas.microsoft.com/office/drawing/2014/main" id="{6CF2787C-87B5-4E1F-B1E5-A01C87A16D0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6014" y="6442694"/>
            <a:ext cx="7979972" cy="365759"/>
          </a:xfrm>
          <a:prstGeom prst="rect">
            <a:avLst/>
          </a:prstGeom>
        </p:spPr>
      </p:pic>
      <p:pic>
        <p:nvPicPr>
          <p:cNvPr id="23" name="Picture 22">
            <a:extLst>
              <a:ext uri="{FF2B5EF4-FFF2-40B4-BE49-F238E27FC236}">
                <a16:creationId xmlns:a16="http://schemas.microsoft.com/office/drawing/2014/main" id="{B5F36441-5678-4B48-9144-808AF7C1C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710" y="6270552"/>
            <a:ext cx="1549161" cy="308071"/>
          </a:xfrm>
          <a:prstGeom prst="rect">
            <a:avLst/>
          </a:prstGeom>
        </p:spPr>
      </p:pic>
    </p:spTree>
    <p:extLst>
      <p:ext uri="{BB962C8B-B14F-4D97-AF65-F5344CB8AC3E}">
        <p14:creationId xmlns:p14="http://schemas.microsoft.com/office/powerpoint/2010/main" val="248148974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ed Text Dark Blue">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5"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endParaRPr>
          </a:p>
        </p:txBody>
      </p:sp>
      <p:sp>
        <p:nvSpPr>
          <p:cNvPr id="9" name="Text Placeholder 9"/>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3840" y="228600"/>
            <a:ext cx="11704320" cy="6428590"/>
          </a:xfrm>
          <a:prstGeom prst="rect">
            <a:avLst/>
          </a:prstGeom>
          <a:noFill/>
          <a:ln w="53975">
            <a:solidFill>
              <a:srgbClr val="0C5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32731438-A808-4ABE-9C74-8A00C1994AFF}"/>
              </a:ext>
            </a:extLst>
          </p:cNvPr>
          <p:cNvSpPr txBox="1">
            <a:spLocks/>
          </p:cNvSpPr>
          <p:nvPr userDrawn="1"/>
        </p:nvSpPr>
        <p:spPr>
          <a:xfrm>
            <a:off x="11347853" y="634219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tx1"/>
                </a:solidFill>
              </a:rPr>
              <a:pPr/>
              <a:t>‹#›</a:t>
            </a:fld>
            <a:endParaRPr lang="en-US" sz="900" dirty="0">
              <a:solidFill>
                <a:schemeClr val="tx1"/>
              </a:solidFill>
            </a:endParaRPr>
          </a:p>
        </p:txBody>
      </p:sp>
      <p:pic>
        <p:nvPicPr>
          <p:cNvPr id="18" name="Picture 17">
            <a:extLst>
              <a:ext uri="{FF2B5EF4-FFF2-40B4-BE49-F238E27FC236}">
                <a16:creationId xmlns:a16="http://schemas.microsoft.com/office/drawing/2014/main" id="{DB623A87-34F8-4802-8524-BA6F34AFF3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91224" y="6432298"/>
            <a:ext cx="8009552" cy="367115"/>
          </a:xfrm>
          <a:prstGeom prst="rect">
            <a:avLst/>
          </a:prstGeom>
        </p:spPr>
      </p:pic>
      <p:pic>
        <p:nvPicPr>
          <p:cNvPr id="20" name="Picture 19">
            <a:extLst>
              <a:ext uri="{FF2B5EF4-FFF2-40B4-BE49-F238E27FC236}">
                <a16:creationId xmlns:a16="http://schemas.microsoft.com/office/drawing/2014/main" id="{4EB1170A-C43B-4EB2-A8CF-80A7BD7B88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710" y="6270552"/>
            <a:ext cx="1549161" cy="308071"/>
          </a:xfrm>
          <a:prstGeom prst="rect">
            <a:avLst/>
          </a:prstGeom>
        </p:spPr>
      </p:pic>
    </p:spTree>
    <p:extLst>
      <p:ext uri="{BB962C8B-B14F-4D97-AF65-F5344CB8AC3E}">
        <p14:creationId xmlns:p14="http://schemas.microsoft.com/office/powerpoint/2010/main" val="20112782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ed Text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8ED9CC-EC29-474A-BF5D-6F22A85DF475}"/>
              </a:ext>
            </a:extLst>
          </p:cNvPr>
          <p:cNvSpPr/>
          <p:nvPr userDrawn="1"/>
        </p:nvSpPr>
        <p:spPr>
          <a:xfrm>
            <a:off x="243840" y="228600"/>
            <a:ext cx="11704320" cy="6428590"/>
          </a:xfrm>
          <a:prstGeom prst="rect">
            <a:avLst/>
          </a:prstGeom>
          <a:noFill/>
          <a:ln w="53975">
            <a:solidFill>
              <a:srgbClr val="941B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CAC1447D-C6DE-4878-B85B-D3F61AFE59A2}"/>
              </a:ext>
            </a:extLst>
          </p:cNvPr>
          <p:cNvSpPr txBox="1">
            <a:spLocks/>
          </p:cNvSpPr>
          <p:nvPr userDrawn="1"/>
        </p:nvSpPr>
        <p:spPr>
          <a:xfrm>
            <a:off x="11347853" y="634219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tx1"/>
                </a:solidFill>
              </a:rPr>
              <a:pPr/>
              <a:t>‹#›</a:t>
            </a:fld>
            <a:endParaRPr lang="en-US" sz="900" dirty="0">
              <a:solidFill>
                <a:schemeClr val="tx1"/>
              </a:solidFill>
            </a:endParaRPr>
          </a:p>
        </p:txBody>
      </p:sp>
      <p:pic>
        <p:nvPicPr>
          <p:cNvPr id="17" name="Picture 16">
            <a:extLst>
              <a:ext uri="{FF2B5EF4-FFF2-40B4-BE49-F238E27FC236}">
                <a16:creationId xmlns:a16="http://schemas.microsoft.com/office/drawing/2014/main" id="{3F5C8EA8-0780-4C6F-A9DF-ED2E300100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710" y="6270552"/>
            <a:ext cx="1549161" cy="308071"/>
          </a:xfrm>
          <a:prstGeom prst="rect">
            <a:avLst/>
          </a:prstGeom>
        </p:spPr>
      </p:pic>
      <p:sp>
        <p:nvSpPr>
          <p:cNvPr id="19" name="Text Placeholder 9">
            <a:extLst>
              <a:ext uri="{FF2B5EF4-FFF2-40B4-BE49-F238E27FC236}">
                <a16:creationId xmlns:a16="http://schemas.microsoft.com/office/drawing/2014/main" id="{9134D89E-A812-4BBE-9DD0-F630B82FB2BC}"/>
              </a:ext>
            </a:extLst>
          </p:cNvPr>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9" name="Picture 8">
            <a:extLst>
              <a:ext uri="{FF2B5EF4-FFF2-40B4-BE49-F238E27FC236}">
                <a16:creationId xmlns:a16="http://schemas.microsoft.com/office/drawing/2014/main" id="{208A66D8-EA6E-4A83-9BCA-1DF616AD67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6014" y="6442694"/>
            <a:ext cx="7979972" cy="365759"/>
          </a:xfrm>
          <a:prstGeom prst="rect">
            <a:avLst/>
          </a:prstGeom>
        </p:spPr>
      </p:pic>
    </p:spTree>
    <p:extLst>
      <p:ext uri="{BB962C8B-B14F-4D97-AF65-F5344CB8AC3E}">
        <p14:creationId xmlns:p14="http://schemas.microsoft.com/office/powerpoint/2010/main" val="79148816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5"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schemeClr val="bg1"/>
              </a:solidFill>
            </a:endParaRPr>
          </a:p>
        </p:txBody>
      </p:sp>
      <p:pic>
        <p:nvPicPr>
          <p:cNvPr id="14" name="Picture 13">
            <a:extLst>
              <a:ext uri="{FF2B5EF4-FFF2-40B4-BE49-F238E27FC236}">
                <a16:creationId xmlns:a16="http://schemas.microsoft.com/office/drawing/2014/main" id="{40389E98-B667-4683-B921-16F1A61B6D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710" y="6270552"/>
            <a:ext cx="1549161" cy="308071"/>
          </a:xfrm>
          <a:prstGeom prst="rect">
            <a:avLst/>
          </a:prstGeom>
        </p:spPr>
      </p:pic>
      <p:sp>
        <p:nvSpPr>
          <p:cNvPr id="17" name="Rectangle 16">
            <a:extLst>
              <a:ext uri="{FF2B5EF4-FFF2-40B4-BE49-F238E27FC236}">
                <a16:creationId xmlns:a16="http://schemas.microsoft.com/office/drawing/2014/main" id="{69292F26-0544-4997-8F11-29C97EF1AC77}"/>
              </a:ext>
            </a:extLst>
          </p:cNvPr>
          <p:cNvSpPr/>
          <p:nvPr userDrawn="1"/>
        </p:nvSpPr>
        <p:spPr>
          <a:xfrm>
            <a:off x="243840" y="228600"/>
            <a:ext cx="1170432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Slide Number Placeholder 5">
            <a:extLst>
              <a:ext uri="{FF2B5EF4-FFF2-40B4-BE49-F238E27FC236}">
                <a16:creationId xmlns:a16="http://schemas.microsoft.com/office/drawing/2014/main" id="{DEB4C34D-736B-4D3C-82D8-D7B4A98F5487}"/>
              </a:ext>
            </a:extLst>
          </p:cNvPr>
          <p:cNvSpPr txBox="1">
            <a:spLocks/>
          </p:cNvSpPr>
          <p:nvPr userDrawn="1"/>
        </p:nvSpPr>
        <p:spPr>
          <a:xfrm>
            <a:off x="11347853" y="634219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tx1"/>
                </a:solidFill>
              </a:rPr>
              <a:pPr/>
              <a:t>‹#›</a:t>
            </a:fld>
            <a:endParaRPr lang="en-US" sz="900" dirty="0">
              <a:solidFill>
                <a:schemeClr val="tx1"/>
              </a:solidFill>
            </a:endParaRPr>
          </a:p>
        </p:txBody>
      </p:sp>
      <p:pic>
        <p:nvPicPr>
          <p:cNvPr id="19" name="Picture 18">
            <a:extLst>
              <a:ext uri="{FF2B5EF4-FFF2-40B4-BE49-F238E27FC236}">
                <a16:creationId xmlns:a16="http://schemas.microsoft.com/office/drawing/2014/main" id="{70CDD255-E5A3-46BC-BE69-24D65CBAFE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91233" y="6432298"/>
            <a:ext cx="8009535" cy="367115"/>
          </a:xfrm>
          <a:prstGeom prst="rect">
            <a:avLst/>
          </a:prstGeom>
        </p:spPr>
      </p:pic>
      <p:sp>
        <p:nvSpPr>
          <p:cNvPr id="20" name="Text Placeholder 9">
            <a:extLst>
              <a:ext uri="{FF2B5EF4-FFF2-40B4-BE49-F238E27FC236}">
                <a16:creationId xmlns:a16="http://schemas.microsoft.com/office/drawing/2014/main" id="{8D541357-2568-40F7-80E4-AC19AA14514B}"/>
              </a:ext>
            </a:extLst>
          </p:cNvPr>
          <p:cNvSpPr>
            <a:spLocks noGrp="1"/>
          </p:cNvSpPr>
          <p:nvPr>
            <p:ph type="body" sz="quarter" idx="13"/>
          </p:nvPr>
        </p:nvSpPr>
        <p:spPr>
          <a:xfrm>
            <a:off x="544048" y="594112"/>
            <a:ext cx="11103904" cy="3253988"/>
          </a:xfrm>
          <a:prstGeom prst="rect">
            <a:avLst/>
          </a:prstGeom>
        </p:spPr>
        <p:txBody>
          <a:bodyPr lIns="0" tIns="0" rIns="0" bIns="0">
            <a:noAutofit/>
          </a:bodyPr>
          <a:lstStyle>
            <a:lvl1pPr marL="0" indent="0" algn="ctr">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1397242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5"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9" name="Text Placeholder 9"/>
          <p:cNvSpPr>
            <a:spLocks noGrp="1"/>
          </p:cNvSpPr>
          <p:nvPr userDrawn="1">
            <p:ph type="body" sz="quarter" idx="13"/>
          </p:nvPr>
        </p:nvSpPr>
        <p:spPr>
          <a:xfrm>
            <a:off x="474905" y="42266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31" name="Picture 30"/>
          <p:cNvPicPr>
            <a:picLocks noChangeAspect="1"/>
          </p:cNvPicPr>
          <p:nvPr userDrawn="1"/>
        </p:nvPicPr>
        <p:blipFill rotWithShape="1">
          <a:blip r:embed="rId3">
            <a:extLst>
              <a:ext uri="{28A0092B-C50C-407E-A947-70E740481C1C}">
                <a14:useLocalDpi xmlns:a14="http://schemas.microsoft.com/office/drawing/2010/main" val="0"/>
              </a:ext>
            </a:extLst>
          </a:blip>
          <a:srcRect r="6904"/>
          <a:stretch/>
        </p:blipFill>
        <p:spPr>
          <a:xfrm>
            <a:off x="7114061" y="3541312"/>
            <a:ext cx="4858696" cy="2977275"/>
          </a:xfrm>
          <a:prstGeom prst="rect">
            <a:avLst/>
          </a:prstGeom>
        </p:spPr>
      </p:pic>
      <p:sp>
        <p:nvSpPr>
          <p:cNvPr id="11" name="Rectangle 10">
            <a:extLst>
              <a:ext uri="{FF2B5EF4-FFF2-40B4-BE49-F238E27FC236}">
                <a16:creationId xmlns:a16="http://schemas.microsoft.com/office/drawing/2014/main" id="{F371AEA1-AC95-4821-8E9E-D17A492137D6}"/>
              </a:ext>
            </a:extLst>
          </p:cNvPr>
          <p:cNvSpPr/>
          <p:nvPr userDrawn="1"/>
        </p:nvSpPr>
        <p:spPr>
          <a:xfrm>
            <a:off x="243840" y="228600"/>
            <a:ext cx="11704320" cy="6428590"/>
          </a:xfrm>
          <a:prstGeom prst="rect">
            <a:avLst/>
          </a:prstGeom>
          <a:noFill/>
          <a:ln w="53975">
            <a:solidFill>
              <a:srgbClr val="F47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5">
            <a:extLst>
              <a:ext uri="{FF2B5EF4-FFF2-40B4-BE49-F238E27FC236}">
                <a16:creationId xmlns:a16="http://schemas.microsoft.com/office/drawing/2014/main" id="{1F948218-545A-481C-A459-97BBCF5BFB22}"/>
              </a:ext>
            </a:extLst>
          </p:cNvPr>
          <p:cNvSpPr txBox="1">
            <a:spLocks/>
          </p:cNvSpPr>
          <p:nvPr userDrawn="1"/>
        </p:nvSpPr>
        <p:spPr>
          <a:xfrm>
            <a:off x="11347853" y="634219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tx1"/>
                </a:solidFill>
              </a:rPr>
              <a:pPr/>
              <a:t>‹#›</a:t>
            </a:fld>
            <a:endParaRPr lang="en-US" sz="900" dirty="0">
              <a:solidFill>
                <a:schemeClr val="tx1"/>
              </a:solidFill>
            </a:endParaRPr>
          </a:p>
        </p:txBody>
      </p:sp>
      <p:pic>
        <p:nvPicPr>
          <p:cNvPr id="13" name="Picture 12">
            <a:extLst>
              <a:ext uri="{FF2B5EF4-FFF2-40B4-BE49-F238E27FC236}">
                <a16:creationId xmlns:a16="http://schemas.microsoft.com/office/drawing/2014/main" id="{98FB57A7-8E3E-4D8F-B349-6ECA261592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91233" y="6432298"/>
            <a:ext cx="8009535" cy="367115"/>
          </a:xfrm>
          <a:prstGeom prst="rect">
            <a:avLst/>
          </a:prstGeom>
        </p:spPr>
      </p:pic>
      <p:pic>
        <p:nvPicPr>
          <p:cNvPr id="8" name="Picture 7">
            <a:extLst>
              <a:ext uri="{FF2B5EF4-FFF2-40B4-BE49-F238E27FC236}">
                <a16:creationId xmlns:a16="http://schemas.microsoft.com/office/drawing/2014/main" id="{D0DA1847-D058-4162-ACA6-F8A7A26339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710" y="6270552"/>
            <a:ext cx="1549161" cy="308071"/>
          </a:xfrm>
          <a:prstGeom prst="rect">
            <a:avLst/>
          </a:prstGeom>
        </p:spPr>
      </p:pic>
    </p:spTree>
    <p:extLst>
      <p:ext uri="{BB962C8B-B14F-4D97-AF65-F5344CB8AC3E}">
        <p14:creationId xmlns:p14="http://schemas.microsoft.com/office/powerpoint/2010/main" val="84962189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64">
          <p15:clr>
            <a:srgbClr val="FBAE40"/>
          </p15:clr>
        </p15:guide>
        <p15:guide id="4" pos="108">
          <p15:clr>
            <a:srgbClr val="FBAE40"/>
          </p15:clr>
        </p15:guide>
        <p15:guide id="5" orient="horz" pos="144">
          <p15:clr>
            <a:srgbClr val="FBAE40"/>
          </p15:clr>
        </p15:guide>
        <p15:guide id="6" orient="horz" pos="422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61755610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r="11483" b="12300"/>
          <a:stretch/>
        </p:blipFill>
        <p:spPr>
          <a:xfrm>
            <a:off x="2794000" y="1"/>
            <a:ext cx="9398000" cy="6858000"/>
          </a:xfrm>
          <a:prstGeom prst="rect">
            <a:avLst/>
          </a:prstGeom>
        </p:spPr>
      </p:pic>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4939264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Section Break Globe">
    <p:bg>
      <p:bgPr>
        <a:solidFill>
          <a:srgbClr val="0C507C"/>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pic>
        <p:nvPicPr>
          <p:cNvPr id="10" name="Picture 9"/>
          <p:cNvPicPr>
            <a:picLocks noChangeAspect="1"/>
          </p:cNvPicPr>
          <p:nvPr userDrawn="1"/>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11483" b="12300"/>
          <a:stretch/>
        </p:blipFill>
        <p:spPr>
          <a:xfrm>
            <a:off x="2794000" y="1"/>
            <a:ext cx="9398000" cy="6858000"/>
          </a:xfrm>
          <a:prstGeom prst="rect">
            <a:avLst/>
          </a:prstGeom>
        </p:spPr>
      </p:pic>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0770713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537" r="11487" b="11830"/>
          <a:stretch/>
        </p:blipFill>
        <p:spPr>
          <a:xfrm>
            <a:off x="2737728" y="-28136"/>
            <a:ext cx="9454273" cy="6894157"/>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0307220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1638" r="9734" b="10648"/>
          <a:stretch/>
        </p:blipFill>
        <p:spPr>
          <a:xfrm>
            <a:off x="2922335" y="1"/>
            <a:ext cx="9248276" cy="686602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9349313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5" y="1727201"/>
            <a:ext cx="10073273" cy="4398964"/>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5" y="694459"/>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5" y="1093158"/>
            <a:ext cx="7768981"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2" y="146297"/>
            <a:ext cx="1677124" cy="1238319"/>
          </a:xfrm>
          <a:prstGeom prst="rect">
            <a:avLst/>
          </a:prstGeom>
        </p:spPr>
      </p:pic>
      <p:cxnSp>
        <p:nvCxnSpPr>
          <p:cNvPr id="12" name="Straight Connector 11"/>
          <p:cNvCxnSpPr/>
          <p:nvPr userDrawn="1"/>
        </p:nvCxnSpPr>
        <p:spPr>
          <a:xfrm>
            <a:off x="1147885"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1"/>
          </a:xfrm>
          <a:prstGeom prst="rect">
            <a:avLst/>
          </a:prstGeom>
        </p:spPr>
      </p:pic>
    </p:spTree>
    <p:extLst>
      <p:ext uri="{BB962C8B-B14F-4D97-AF65-F5344CB8AC3E}">
        <p14:creationId xmlns:p14="http://schemas.microsoft.com/office/powerpoint/2010/main" val="3589622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pic>
        <p:nvPicPr>
          <p:cNvPr id="7" name="Picture 6">
            <a:extLst>
              <a:ext uri="{FF2B5EF4-FFF2-40B4-BE49-F238E27FC236}">
                <a16:creationId xmlns:a16="http://schemas.microsoft.com/office/drawing/2014/main" id="{59415FFE-32C2-4689-8273-38CEF8B38F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625" r="16276" b="18381"/>
          <a:stretch>
            <a:fillRect/>
          </a:stretch>
        </p:blipFill>
        <p:spPr>
          <a:xfrm>
            <a:off x="7284128" y="-19050"/>
            <a:ext cx="4907873" cy="6877050"/>
          </a:xfrm>
          <a:prstGeom prst="rect">
            <a:avLst/>
          </a:prstGeom>
        </p:spPr>
      </p:pic>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5" name="Slide Number Placeholder 5">
            <a:extLst>
              <a:ext uri="{FF2B5EF4-FFF2-40B4-BE49-F238E27FC236}">
                <a16:creationId xmlns:a16="http://schemas.microsoft.com/office/drawing/2014/main" id="{62370931-4772-4928-A0A0-2950133F1C1C}"/>
              </a:ext>
            </a:extLst>
          </p:cNvPr>
          <p:cNvSpPr txBox="1">
            <a:spLocks/>
          </p:cNvSpPr>
          <p:nvPr userDrawn="1"/>
        </p:nvSpPr>
        <p:spPr>
          <a:xfrm>
            <a:off x="11625185" y="65509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Tree>
    <p:extLst>
      <p:ext uri="{BB962C8B-B14F-4D97-AF65-F5344CB8AC3E}">
        <p14:creationId xmlns:p14="http://schemas.microsoft.com/office/powerpoint/2010/main" val="29643296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6907515" y="1"/>
            <a:ext cx="5284485"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74190611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3324" r="15227" b="19218"/>
          <a:stretch/>
        </p:blipFill>
        <p:spPr>
          <a:xfrm>
            <a:off x="6907515" y="1"/>
            <a:ext cx="5284485" cy="685799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3031958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p:blipFill>
        <p:spPr>
          <a:xfrm>
            <a:off x="6858001" y="-19050"/>
            <a:ext cx="5308600"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6085465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Break Red">
    <p:bg>
      <p:bgPr>
        <a:solidFill>
          <a:srgbClr val="B64C4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25" r="16276" b="18381"/>
          <a:stretch>
            <a:fillRect/>
          </a:stretch>
        </p:blipFill>
        <p:spPr>
          <a:xfrm>
            <a:off x="7284128" y="-19050"/>
            <a:ext cx="4907873" cy="687705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1"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9" name="Text Placeholder 9"/>
          <p:cNvSpPr>
            <a:spLocks noGrp="1"/>
          </p:cNvSpPr>
          <p:nvPr>
            <p:ph type="body" sz="quarter" idx="13"/>
          </p:nvPr>
        </p:nvSpPr>
        <p:spPr>
          <a:xfrm>
            <a:off x="230020" y="2705444"/>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3304547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8945" y="6417176"/>
            <a:ext cx="1549161" cy="308071"/>
          </a:xfrm>
          <a:prstGeom prst="rect">
            <a:avLst/>
          </a:prstGeom>
        </p:spPr>
      </p:pic>
      <p:sp>
        <p:nvSpPr>
          <p:cNvPr id="14" name="Slide Number Placeholder 5"/>
          <p:cNvSpPr txBox="1">
            <a:spLocks/>
          </p:cNvSpPr>
          <p:nvPr userDrawn="1"/>
        </p:nvSpPr>
        <p:spPr>
          <a:xfrm>
            <a:off x="11421985" y="6398558"/>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dirty="0">
              <a:solidFill>
                <a:schemeClr val="bg1"/>
              </a:solidFill>
            </a:endParaRPr>
          </a:p>
        </p:txBody>
      </p:sp>
      <p:sp>
        <p:nvSpPr>
          <p:cNvPr id="16" name="Text Placeholder 9"/>
          <p:cNvSpPr>
            <a:spLocks noGrp="1"/>
          </p:cNvSpPr>
          <p:nvPr>
            <p:ph type="body" sz="quarter" idx="13"/>
          </p:nvPr>
        </p:nvSpPr>
        <p:spPr>
          <a:xfrm>
            <a:off x="5461000" y="3883182"/>
            <a:ext cx="6426200" cy="818807"/>
          </a:xfrm>
          <a:prstGeom prst="rect">
            <a:avLst/>
          </a:prstGeom>
        </p:spPr>
        <p:txBody>
          <a:bodyPr lIns="0" tIns="0" rIns="0" bIns="0">
            <a:noAutofit/>
          </a:bodyPr>
          <a:lstStyle>
            <a:lvl1pPr marL="0" indent="0">
              <a:buFontTx/>
              <a:buNone/>
              <a:defRPr sz="40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141365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1147890" y="1727200"/>
            <a:ext cx="10073273" cy="4398964"/>
          </a:xfrm>
          <a:prstGeom prst="rect">
            <a:avLst/>
          </a:prstGeom>
          <a:noFill/>
          <a:ln>
            <a:noFill/>
          </a:ln>
        </p:spPr>
        <p:txBody>
          <a:bodyPr spcFirstLastPara="1" wrap="square" lIns="91425" tIns="45700" rIns="91425" bIns="45700" anchor="t" anchorCtr="0"/>
          <a:lstStyle>
            <a:lvl1pPr marL="342892" marR="0" lvl="0" indent="-257168" algn="l" rtl="0">
              <a:lnSpc>
                <a:spcPct val="90000"/>
              </a:lnSpc>
              <a:spcBef>
                <a:spcPts val="75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1pPr>
            <a:lvl2pPr marL="685783" marR="0" lvl="1" indent="-247644" algn="l" rtl="0">
              <a:lnSpc>
                <a:spcPct val="90000"/>
              </a:lnSpc>
              <a:spcBef>
                <a:spcPts val="375"/>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2pPr>
            <a:lvl3pPr marL="1028675" marR="0" lvl="2" indent="-238119" algn="l" rtl="0">
              <a:lnSpc>
                <a:spcPct val="90000"/>
              </a:lnSpc>
              <a:spcBef>
                <a:spcPts val="375"/>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3pPr>
            <a:lvl4pPr marL="1371566" marR="0" lvl="3" indent="-228594" algn="l" rtl="0">
              <a:lnSpc>
                <a:spcPct val="90000"/>
              </a:lnSpc>
              <a:spcBef>
                <a:spcPts val="375"/>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4pPr>
            <a:lvl5pPr marL="1714457" marR="0" lvl="4" indent="-223832" algn="l" rtl="0">
              <a:lnSpc>
                <a:spcPct val="90000"/>
              </a:lnSpc>
              <a:spcBef>
                <a:spcPts val="37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8" name="Google Shape;98;p16"/>
          <p:cNvSpPr txBox="1">
            <a:spLocks noGrp="1"/>
          </p:cNvSpPr>
          <p:nvPr>
            <p:ph type="title"/>
          </p:nvPr>
        </p:nvSpPr>
        <p:spPr>
          <a:xfrm>
            <a:off x="3452181" y="694461"/>
            <a:ext cx="7768983" cy="356081"/>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4400"/>
              <a:buFont typeface="Arial"/>
              <a:buNone/>
              <a:defRPr sz="3300">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9" name="Google Shape;99;p16"/>
          <p:cNvSpPr txBox="1">
            <a:spLocks noGrp="1"/>
          </p:cNvSpPr>
          <p:nvPr>
            <p:ph type="subTitle" idx="2"/>
          </p:nvPr>
        </p:nvSpPr>
        <p:spPr>
          <a:xfrm>
            <a:off x="3452176" y="1093167"/>
            <a:ext cx="7768981" cy="307227"/>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1400"/>
              <a:buFont typeface="Arial"/>
              <a:buNone/>
              <a:defRPr sz="1050" b="0" i="0" u="none" strike="noStrike" cap="none">
                <a:solidFill>
                  <a:schemeClr val="dk1"/>
                </a:solidFill>
                <a:latin typeface="Arial"/>
                <a:ea typeface="Arial"/>
                <a:cs typeface="Arial"/>
                <a:sym typeface="Arial"/>
              </a:defRPr>
            </a:lvl1pPr>
            <a:lvl2pPr marR="0" lvl="1" algn="ctr" rtl="0">
              <a:lnSpc>
                <a:spcPct val="90000"/>
              </a:lnSpc>
              <a:spcBef>
                <a:spcPts val="375"/>
              </a:spcBef>
              <a:spcAft>
                <a:spcPts val="0"/>
              </a:spcAft>
              <a:buClr>
                <a:srgbClr val="898989"/>
              </a:buClr>
              <a:buSzPts val="2400"/>
              <a:buFont typeface="Arial"/>
              <a:buNone/>
              <a:defRPr sz="1800" b="0" i="0" u="none" strike="noStrike" cap="none">
                <a:solidFill>
                  <a:srgbClr val="898989"/>
                </a:solidFill>
                <a:latin typeface="Arial"/>
                <a:ea typeface="Arial"/>
                <a:cs typeface="Arial"/>
                <a:sym typeface="Arial"/>
              </a:defRPr>
            </a:lvl2pPr>
            <a:lvl3pPr marR="0" lvl="2" algn="ctr" rtl="0">
              <a:lnSpc>
                <a:spcPct val="90000"/>
              </a:lnSpc>
              <a:spcBef>
                <a:spcPts val="375"/>
              </a:spcBef>
              <a:spcAft>
                <a:spcPts val="0"/>
              </a:spcAft>
              <a:buClr>
                <a:srgbClr val="898989"/>
              </a:buClr>
              <a:buSzPts val="2000"/>
              <a:buFont typeface="Arial"/>
              <a:buNone/>
              <a:defRPr sz="1500" b="0" i="0" u="none" strike="noStrike" cap="none">
                <a:solidFill>
                  <a:srgbClr val="898989"/>
                </a:solidFill>
                <a:latin typeface="Arial"/>
                <a:ea typeface="Arial"/>
                <a:cs typeface="Arial"/>
                <a:sym typeface="Arial"/>
              </a:defRPr>
            </a:lvl3pPr>
            <a:lvl4pPr marR="0" lvl="3" algn="ctr" rtl="0">
              <a:lnSpc>
                <a:spcPct val="90000"/>
              </a:lnSpc>
              <a:spcBef>
                <a:spcPts val="375"/>
              </a:spcBef>
              <a:spcAft>
                <a:spcPts val="0"/>
              </a:spcAft>
              <a:buClr>
                <a:srgbClr val="898989"/>
              </a:buClr>
              <a:buSzPts val="1800"/>
              <a:buFont typeface="Arial"/>
              <a:buNone/>
              <a:defRPr sz="1350" b="0" i="0" u="none" strike="noStrike" cap="none">
                <a:solidFill>
                  <a:srgbClr val="898989"/>
                </a:solidFill>
                <a:latin typeface="Arial"/>
                <a:ea typeface="Arial"/>
                <a:cs typeface="Arial"/>
                <a:sym typeface="Arial"/>
              </a:defRPr>
            </a:lvl4pPr>
            <a:lvl5pPr marR="0" lvl="4" algn="ctr" rtl="0">
              <a:lnSpc>
                <a:spcPct val="90000"/>
              </a:lnSpc>
              <a:spcBef>
                <a:spcPts val="375"/>
              </a:spcBef>
              <a:spcAft>
                <a:spcPts val="0"/>
              </a:spcAft>
              <a:buClr>
                <a:srgbClr val="898989"/>
              </a:buClr>
              <a:buSzPts val="1800"/>
              <a:buFont typeface="Arial"/>
              <a:buNone/>
              <a:defRPr sz="1350" b="0" i="0" u="none" strike="noStrike" cap="none">
                <a:solidFill>
                  <a:srgbClr val="898989"/>
                </a:solidFill>
                <a:latin typeface="Arial"/>
                <a:ea typeface="Arial"/>
                <a:cs typeface="Arial"/>
                <a:sym typeface="Arial"/>
              </a:defRPr>
            </a:lvl5pPr>
            <a:lvl6pPr marR="0" lvl="5" algn="ctr" rtl="0">
              <a:lnSpc>
                <a:spcPct val="90000"/>
              </a:lnSpc>
              <a:spcBef>
                <a:spcPts val="375"/>
              </a:spcBef>
              <a:spcAft>
                <a:spcPts val="0"/>
              </a:spcAft>
              <a:buClr>
                <a:srgbClr val="898989"/>
              </a:buClr>
              <a:buSzPts val="1800"/>
              <a:buFont typeface="Arial"/>
              <a:buNone/>
              <a:defRPr sz="1350" b="0" i="0" u="none" strike="noStrike" cap="none">
                <a:solidFill>
                  <a:srgbClr val="898989"/>
                </a:solidFill>
                <a:latin typeface="Arial"/>
                <a:ea typeface="Arial"/>
                <a:cs typeface="Arial"/>
                <a:sym typeface="Arial"/>
              </a:defRPr>
            </a:lvl6pPr>
            <a:lvl7pPr marR="0" lvl="6" algn="ctr" rtl="0">
              <a:lnSpc>
                <a:spcPct val="90000"/>
              </a:lnSpc>
              <a:spcBef>
                <a:spcPts val="375"/>
              </a:spcBef>
              <a:spcAft>
                <a:spcPts val="0"/>
              </a:spcAft>
              <a:buClr>
                <a:srgbClr val="898989"/>
              </a:buClr>
              <a:buSzPts val="1800"/>
              <a:buFont typeface="Arial"/>
              <a:buNone/>
              <a:defRPr sz="1350" b="0" i="0" u="none" strike="noStrike" cap="none">
                <a:solidFill>
                  <a:srgbClr val="898989"/>
                </a:solidFill>
                <a:latin typeface="Arial"/>
                <a:ea typeface="Arial"/>
                <a:cs typeface="Arial"/>
                <a:sym typeface="Arial"/>
              </a:defRPr>
            </a:lvl7pPr>
            <a:lvl8pPr marR="0" lvl="7" algn="ctr" rtl="0">
              <a:lnSpc>
                <a:spcPct val="90000"/>
              </a:lnSpc>
              <a:spcBef>
                <a:spcPts val="375"/>
              </a:spcBef>
              <a:spcAft>
                <a:spcPts val="0"/>
              </a:spcAft>
              <a:buClr>
                <a:srgbClr val="898989"/>
              </a:buClr>
              <a:buSzPts val="1800"/>
              <a:buFont typeface="Arial"/>
              <a:buNone/>
              <a:defRPr sz="1350" b="0" i="0" u="none" strike="noStrike" cap="none">
                <a:solidFill>
                  <a:srgbClr val="898989"/>
                </a:solidFill>
                <a:latin typeface="Arial"/>
                <a:ea typeface="Arial"/>
                <a:cs typeface="Arial"/>
                <a:sym typeface="Arial"/>
              </a:defRPr>
            </a:lvl8pPr>
            <a:lvl9pPr marR="0" lvl="8" algn="ctr" rtl="0">
              <a:lnSpc>
                <a:spcPct val="90000"/>
              </a:lnSpc>
              <a:spcBef>
                <a:spcPts val="375"/>
              </a:spcBef>
              <a:spcAft>
                <a:spcPts val="0"/>
              </a:spcAft>
              <a:buClr>
                <a:srgbClr val="898989"/>
              </a:buClr>
              <a:buSzPts val="1800"/>
              <a:buFont typeface="Arial"/>
              <a:buNone/>
              <a:defRPr sz="1350" b="0" i="0" u="none" strike="noStrike" cap="none">
                <a:solidFill>
                  <a:srgbClr val="898989"/>
                </a:solidFill>
                <a:latin typeface="Arial"/>
                <a:ea typeface="Arial"/>
                <a:cs typeface="Arial"/>
                <a:sym typeface="Arial"/>
              </a:defRPr>
            </a:lvl9pPr>
          </a:lstStyle>
          <a:p>
            <a:endParaRPr/>
          </a:p>
        </p:txBody>
      </p:sp>
      <p:pic>
        <p:nvPicPr>
          <p:cNvPr id="100" name="Google Shape;100;p16" descr="logo.png"/>
          <p:cNvPicPr preferRelativeResize="0"/>
          <p:nvPr/>
        </p:nvPicPr>
        <p:blipFill rotWithShape="1">
          <a:blip r:embed="rId2">
            <a:alphaModFix/>
          </a:blip>
          <a:srcRect/>
          <a:stretch/>
        </p:blipFill>
        <p:spPr>
          <a:xfrm>
            <a:off x="259257" y="146296"/>
            <a:ext cx="2324927" cy="1238318"/>
          </a:xfrm>
          <a:prstGeom prst="rect">
            <a:avLst/>
          </a:prstGeom>
          <a:noFill/>
          <a:ln>
            <a:noFill/>
          </a:ln>
        </p:spPr>
      </p:pic>
      <p:cxnSp>
        <p:nvCxnSpPr>
          <p:cNvPr id="101" name="Google Shape;101;p16"/>
          <p:cNvCxnSpPr/>
          <p:nvPr/>
        </p:nvCxnSpPr>
        <p:spPr>
          <a:xfrm>
            <a:off x="1147890" y="1514141"/>
            <a:ext cx="10073273" cy="0"/>
          </a:xfrm>
          <a:prstGeom prst="straightConnector1">
            <a:avLst/>
          </a:prstGeom>
          <a:noFill/>
          <a:ln w="12700" cap="flat" cmpd="sng">
            <a:solidFill>
              <a:schemeClr val="accent1"/>
            </a:solidFill>
            <a:prstDash val="solid"/>
            <a:miter lim="800000"/>
            <a:headEnd type="none" w="sm" len="sm"/>
            <a:tailEnd type="none" w="sm" len="sm"/>
          </a:ln>
        </p:spPr>
      </p:cxnSp>
      <p:pic>
        <p:nvPicPr>
          <p:cNvPr id="102" name="Google Shape;102;p16" descr="definitionLS.png"/>
          <p:cNvPicPr preferRelativeResize="0"/>
          <p:nvPr/>
        </p:nvPicPr>
        <p:blipFill rotWithShape="1">
          <a:blip r:embed="rId3">
            <a:alphaModFix/>
          </a:blip>
          <a:srcRect/>
          <a:stretch/>
        </p:blipFill>
        <p:spPr>
          <a:xfrm>
            <a:off x="0" y="6579350"/>
            <a:ext cx="12192000" cy="278650"/>
          </a:xfrm>
          <a:prstGeom prst="rect">
            <a:avLst/>
          </a:prstGeom>
          <a:noFill/>
          <a:ln>
            <a:noFill/>
          </a:ln>
        </p:spPr>
      </p:pic>
    </p:spTree>
    <p:extLst>
      <p:ext uri="{BB962C8B-B14F-4D97-AF65-F5344CB8AC3E}">
        <p14:creationId xmlns:p14="http://schemas.microsoft.com/office/powerpoint/2010/main" val="19463524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8" y="1727200"/>
            <a:ext cx="10073273" cy="4398964"/>
          </a:xfrm>
          <a:prstGeom prst="rect">
            <a:avLst/>
          </a:prstGeom>
        </p:spPr>
        <p:txBody>
          <a:bodyPr/>
          <a:lstStyle>
            <a:lvl1pPr>
              <a:defRPr sz="1350">
                <a:latin typeface="Arial"/>
                <a:cs typeface="Arial"/>
              </a:defRPr>
            </a:lvl1pPr>
            <a:lvl2pPr>
              <a:defRPr sz="1200">
                <a:latin typeface="Arial"/>
                <a:cs typeface="Arial"/>
              </a:defRPr>
            </a:lvl2pPr>
            <a:lvl3pPr>
              <a:defRPr sz="1050">
                <a:latin typeface="Arial"/>
                <a:cs typeface="Arial"/>
              </a:defRPr>
            </a:lvl3pPr>
            <a:lvl4pPr>
              <a:defRPr sz="900">
                <a:latin typeface="Arial"/>
                <a:cs typeface="Arial"/>
              </a:defRPr>
            </a:lvl4pPr>
            <a:lvl5pPr>
              <a:defRPr sz="825">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8"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3"/>
            <a:ext cx="7768981" cy="307227"/>
          </a:xfrm>
          <a:prstGeom prst="rect">
            <a:avLst/>
          </a:prstGeom>
        </p:spPr>
        <p:txBody>
          <a:bodyPr lIns="0" tIns="0" rIns="0" bIns="0" anchor="t" anchorCtr="0">
            <a:normAutofit/>
          </a:bodyPr>
          <a:lstStyle>
            <a:lvl1pPr marL="0" indent="0" algn="l">
              <a:spcBef>
                <a:spcPts val="0"/>
              </a:spcBef>
              <a:buNone/>
              <a:defRPr sz="1050" baseline="0">
                <a:solidFill>
                  <a:schemeClr val="tx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3" y="146296"/>
            <a:ext cx="1917019" cy="1238318"/>
          </a:xfrm>
          <a:prstGeom prst="rect">
            <a:avLst/>
          </a:prstGeom>
        </p:spPr>
      </p:pic>
      <p:cxnSp>
        <p:nvCxnSpPr>
          <p:cNvPr id="12" name="Straight Connector 11"/>
          <p:cNvCxnSpPr/>
          <p:nvPr userDrawn="1"/>
        </p:nvCxnSpPr>
        <p:spPr>
          <a:xfrm>
            <a:off x="1147888"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1706135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90" y="1727200"/>
            <a:ext cx="10073273" cy="4398964"/>
          </a:xfrm>
          <a:prstGeom prst="rect">
            <a:avLst/>
          </a:prstGeom>
        </p:spPr>
        <p:txBody>
          <a:bodyPr/>
          <a:lstStyle>
            <a:lvl1pPr>
              <a:defRPr sz="1350">
                <a:latin typeface="Arial"/>
                <a:cs typeface="Arial"/>
              </a:defRPr>
            </a:lvl1pPr>
            <a:lvl2pPr>
              <a:defRPr sz="1200">
                <a:latin typeface="Arial"/>
                <a:cs typeface="Arial"/>
              </a:defRPr>
            </a:lvl2pPr>
            <a:lvl3pPr>
              <a:defRPr sz="1050">
                <a:latin typeface="Arial"/>
                <a:cs typeface="Arial"/>
              </a:defRPr>
            </a:lvl3pPr>
            <a:lvl4pPr>
              <a:defRPr sz="900">
                <a:latin typeface="Arial"/>
                <a:cs typeface="Arial"/>
              </a:defRPr>
            </a:lvl4pPr>
            <a:lvl5pPr>
              <a:defRPr sz="825">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81"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7"/>
            <a:ext cx="7768981" cy="307227"/>
          </a:xfrm>
          <a:prstGeom prst="rect">
            <a:avLst/>
          </a:prstGeom>
        </p:spPr>
        <p:txBody>
          <a:bodyPr lIns="0" tIns="0" rIns="0" bIns="0" anchor="t" anchorCtr="0">
            <a:normAutofit/>
          </a:bodyPr>
          <a:lstStyle>
            <a:lvl1pPr marL="0" indent="0" algn="l">
              <a:spcBef>
                <a:spcPts val="0"/>
              </a:spcBef>
              <a:buNone/>
              <a:defRPr sz="1050" baseline="0">
                <a:solidFill>
                  <a:schemeClr val="tx1"/>
                </a:solidFill>
                <a:latin typeface="Arial"/>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7" y="146296"/>
            <a:ext cx="2026745" cy="1238318"/>
          </a:xfrm>
          <a:prstGeom prst="rect">
            <a:avLst/>
          </a:prstGeom>
        </p:spPr>
      </p:pic>
      <p:cxnSp>
        <p:nvCxnSpPr>
          <p:cNvPr id="12" name="Straight Connector 11"/>
          <p:cNvCxnSpPr/>
          <p:nvPr userDrawn="1"/>
        </p:nvCxnSpPr>
        <p:spPr>
          <a:xfrm>
            <a:off x="1147890"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3962813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94" y="1727200"/>
            <a:ext cx="10073273" cy="4398964"/>
          </a:xfrm>
          <a:prstGeom prst="rect">
            <a:avLst/>
          </a:prstGeom>
        </p:spPr>
        <p:txBody>
          <a:bodyPr/>
          <a:lstStyle>
            <a:lvl1pPr>
              <a:defRPr sz="1013">
                <a:latin typeface="Arial"/>
                <a:cs typeface="Arial"/>
              </a:defRPr>
            </a:lvl1pPr>
            <a:lvl2pPr>
              <a:defRPr sz="900">
                <a:latin typeface="Arial"/>
                <a:cs typeface="Arial"/>
              </a:defRPr>
            </a:lvl2pPr>
            <a:lvl3pPr>
              <a:defRPr sz="788">
                <a:latin typeface="Arial"/>
                <a:cs typeface="Arial"/>
              </a:defRPr>
            </a:lvl3pPr>
            <a:lvl4pPr>
              <a:defRPr sz="675">
                <a:latin typeface="Arial"/>
                <a:cs typeface="Arial"/>
              </a:defRPr>
            </a:lvl4pPr>
            <a:lvl5pPr>
              <a:defRPr sz="619">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84"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73"/>
            <a:ext cx="7768981" cy="307227"/>
          </a:xfrm>
          <a:prstGeom prst="rect">
            <a:avLst/>
          </a:prstGeom>
        </p:spPr>
        <p:txBody>
          <a:bodyPr lIns="0" tIns="0" rIns="0" bIns="0" anchor="t" anchorCtr="0">
            <a:normAutofit/>
          </a:bodyPr>
          <a:lstStyle>
            <a:lvl1pPr marL="0" indent="0" algn="l">
              <a:spcBef>
                <a:spcPts val="0"/>
              </a:spcBef>
              <a:buNone/>
              <a:defRPr sz="788" baseline="0">
                <a:solidFill>
                  <a:schemeClr val="tx1"/>
                </a:solidFill>
                <a:latin typeface="Arial"/>
                <a:cs typeface="Arial"/>
              </a:defRPr>
            </a:lvl1pPr>
            <a:lvl2pPr marL="257162" indent="0" algn="ctr">
              <a:buNone/>
              <a:defRPr>
                <a:solidFill>
                  <a:schemeClr val="tx1">
                    <a:tint val="75000"/>
                  </a:schemeClr>
                </a:solidFill>
              </a:defRPr>
            </a:lvl2pPr>
            <a:lvl3pPr marL="514325" indent="0" algn="ctr">
              <a:buNone/>
              <a:defRPr>
                <a:solidFill>
                  <a:schemeClr val="tx1">
                    <a:tint val="75000"/>
                  </a:schemeClr>
                </a:solidFill>
              </a:defRPr>
            </a:lvl3pPr>
            <a:lvl4pPr marL="771487" indent="0" algn="ctr">
              <a:buNone/>
              <a:defRPr>
                <a:solidFill>
                  <a:schemeClr val="tx1">
                    <a:tint val="75000"/>
                  </a:schemeClr>
                </a:solidFill>
              </a:defRPr>
            </a:lvl4pPr>
            <a:lvl5pPr marL="1028649" indent="0" algn="ctr">
              <a:buNone/>
              <a:defRPr>
                <a:solidFill>
                  <a:schemeClr val="tx1">
                    <a:tint val="75000"/>
                  </a:schemeClr>
                </a:solidFill>
              </a:defRPr>
            </a:lvl5pPr>
            <a:lvl6pPr marL="1285811" indent="0" algn="ctr">
              <a:buNone/>
              <a:defRPr>
                <a:solidFill>
                  <a:schemeClr val="tx1">
                    <a:tint val="75000"/>
                  </a:schemeClr>
                </a:solidFill>
              </a:defRPr>
            </a:lvl6pPr>
            <a:lvl7pPr marL="1542973" indent="0" algn="ctr">
              <a:buNone/>
              <a:defRPr>
                <a:solidFill>
                  <a:schemeClr val="tx1">
                    <a:tint val="75000"/>
                  </a:schemeClr>
                </a:solidFill>
              </a:defRPr>
            </a:lvl7pPr>
            <a:lvl8pPr marL="1800135" indent="0" algn="ctr">
              <a:buNone/>
              <a:defRPr>
                <a:solidFill>
                  <a:schemeClr val="tx1">
                    <a:tint val="75000"/>
                  </a:schemeClr>
                </a:solidFill>
              </a:defRPr>
            </a:lvl8pPr>
            <a:lvl9pPr marL="2057297"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60" y="146296"/>
            <a:ext cx="1981021" cy="1238318"/>
          </a:xfrm>
          <a:prstGeom prst="rect">
            <a:avLst/>
          </a:prstGeom>
        </p:spPr>
      </p:pic>
      <p:cxnSp>
        <p:nvCxnSpPr>
          <p:cNvPr id="12" name="Straight Connector 11"/>
          <p:cNvCxnSpPr/>
          <p:nvPr userDrawn="1"/>
        </p:nvCxnSpPr>
        <p:spPr>
          <a:xfrm>
            <a:off x="1147894"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376424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6" y="3275540"/>
            <a:ext cx="6454423" cy="2989795"/>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47885" y="3275540"/>
            <a:ext cx="3392759" cy="2989795"/>
          </a:xfrm>
        </p:spPr>
        <p:txBody>
          <a:bodyPr>
            <a:normAutofit/>
          </a:bodyPr>
          <a:lstStyle>
            <a:lvl1pPr marL="0" indent="0">
              <a:buNone/>
              <a:defRPr sz="11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Content Placeholder 2"/>
          <p:cNvSpPr>
            <a:spLocks noGrp="1"/>
          </p:cNvSpPr>
          <p:nvPr>
            <p:ph idx="15"/>
          </p:nvPr>
        </p:nvSpPr>
        <p:spPr>
          <a:xfrm>
            <a:off x="1147885" y="1741361"/>
            <a:ext cx="10073273" cy="1355191"/>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p:cNvSpPr>
            <a:spLocks noGrp="1"/>
          </p:cNvSpPr>
          <p:nvPr>
            <p:ph type="title"/>
          </p:nvPr>
        </p:nvSpPr>
        <p:spPr>
          <a:xfrm>
            <a:off x="3452175" y="694459"/>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3" name="Subtitle 2"/>
          <p:cNvSpPr>
            <a:spLocks noGrp="1"/>
          </p:cNvSpPr>
          <p:nvPr>
            <p:ph type="subTitle" idx="13"/>
          </p:nvPr>
        </p:nvSpPr>
        <p:spPr>
          <a:xfrm>
            <a:off x="3452175" y="1093158"/>
            <a:ext cx="7768981"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4" name="Picture 13"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1" y="146297"/>
            <a:ext cx="2324927" cy="1238319"/>
          </a:xfrm>
          <a:prstGeom prst="rect">
            <a:avLst/>
          </a:prstGeom>
        </p:spPr>
      </p:pic>
      <p:cxnSp>
        <p:nvCxnSpPr>
          <p:cNvPr id="18" name="Straight Connector 17"/>
          <p:cNvCxnSpPr/>
          <p:nvPr userDrawn="1"/>
        </p:nvCxnSpPr>
        <p:spPr>
          <a:xfrm>
            <a:off x="1147885"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1"/>
          </a:xfrm>
          <a:prstGeom prst="rect">
            <a:avLst/>
          </a:prstGeom>
        </p:spPr>
      </p:pic>
    </p:spTree>
    <p:extLst>
      <p:ext uri="{BB962C8B-B14F-4D97-AF65-F5344CB8AC3E}">
        <p14:creationId xmlns:p14="http://schemas.microsoft.com/office/powerpoint/2010/main" val="134542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90" y="1727200"/>
            <a:ext cx="10073273" cy="4398964"/>
          </a:xfrm>
          <a:prstGeom prst="rect">
            <a:avLst/>
          </a:prstGeom>
        </p:spPr>
        <p:txBody>
          <a:bodyPr/>
          <a:lstStyle>
            <a:lvl1pPr>
              <a:defRPr sz="1350">
                <a:latin typeface="Arial"/>
                <a:cs typeface="Arial"/>
              </a:defRPr>
            </a:lvl1pPr>
            <a:lvl2pPr>
              <a:defRPr sz="1200">
                <a:latin typeface="Arial"/>
                <a:cs typeface="Arial"/>
              </a:defRPr>
            </a:lvl2pPr>
            <a:lvl3pPr>
              <a:defRPr sz="1050">
                <a:latin typeface="Arial"/>
                <a:cs typeface="Arial"/>
              </a:defRPr>
            </a:lvl3pPr>
            <a:lvl4pPr>
              <a:defRPr sz="900">
                <a:latin typeface="Arial"/>
                <a:cs typeface="Arial"/>
              </a:defRPr>
            </a:lvl4pPr>
            <a:lvl5pPr>
              <a:defRPr sz="825">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81"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7"/>
            <a:ext cx="7768981" cy="307227"/>
          </a:xfrm>
          <a:prstGeom prst="rect">
            <a:avLst/>
          </a:prstGeom>
        </p:spPr>
        <p:txBody>
          <a:bodyPr lIns="0" tIns="0" rIns="0" bIns="0" anchor="t" anchorCtr="0">
            <a:normAutofit/>
          </a:bodyPr>
          <a:lstStyle>
            <a:lvl1pPr marL="0" indent="0" algn="l">
              <a:spcBef>
                <a:spcPts val="0"/>
              </a:spcBef>
              <a:buNone/>
              <a:defRPr sz="1050" baseline="0">
                <a:solidFill>
                  <a:schemeClr val="tx1"/>
                </a:solidFill>
                <a:latin typeface="Arial"/>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7" y="146296"/>
            <a:ext cx="1935305" cy="1238318"/>
          </a:xfrm>
          <a:prstGeom prst="rect">
            <a:avLst/>
          </a:prstGeom>
        </p:spPr>
      </p:pic>
      <p:cxnSp>
        <p:nvCxnSpPr>
          <p:cNvPr id="12" name="Straight Connector 11"/>
          <p:cNvCxnSpPr/>
          <p:nvPr userDrawn="1"/>
        </p:nvCxnSpPr>
        <p:spPr>
          <a:xfrm>
            <a:off x="1147890"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1936268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8" y="1727200"/>
            <a:ext cx="10073273" cy="4398964"/>
          </a:xfrm>
          <a:prstGeom prst="rect">
            <a:avLst/>
          </a:prstGeom>
        </p:spPr>
        <p:txBody>
          <a:bodyPr/>
          <a:lstStyle>
            <a:lvl1pPr>
              <a:defRPr sz="1350">
                <a:latin typeface="Arial"/>
                <a:cs typeface="Arial"/>
              </a:defRPr>
            </a:lvl1pPr>
            <a:lvl2pPr>
              <a:defRPr sz="1200">
                <a:latin typeface="Arial"/>
                <a:cs typeface="Arial"/>
              </a:defRPr>
            </a:lvl2pPr>
            <a:lvl3pPr>
              <a:defRPr sz="1050">
                <a:latin typeface="Arial"/>
                <a:cs typeface="Arial"/>
              </a:defRPr>
            </a:lvl3pPr>
            <a:lvl4pPr>
              <a:defRPr sz="900">
                <a:latin typeface="Arial"/>
                <a:cs typeface="Arial"/>
              </a:defRPr>
            </a:lvl4pPr>
            <a:lvl5pPr>
              <a:defRPr sz="825">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8"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3"/>
            <a:ext cx="7768981" cy="307227"/>
          </a:xfrm>
          <a:prstGeom prst="rect">
            <a:avLst/>
          </a:prstGeom>
        </p:spPr>
        <p:txBody>
          <a:bodyPr lIns="0" tIns="0" rIns="0" bIns="0" anchor="t" anchorCtr="0">
            <a:normAutofit/>
          </a:bodyPr>
          <a:lstStyle>
            <a:lvl1pPr marL="0" indent="0" algn="l">
              <a:spcBef>
                <a:spcPts val="0"/>
              </a:spcBef>
              <a:buNone/>
              <a:defRPr sz="1050" baseline="0">
                <a:solidFill>
                  <a:schemeClr val="tx1"/>
                </a:solidFill>
                <a:latin typeface="Arial"/>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4" y="146296"/>
            <a:ext cx="2324927" cy="1238318"/>
          </a:xfrm>
          <a:prstGeom prst="rect">
            <a:avLst/>
          </a:prstGeom>
        </p:spPr>
      </p:pic>
      <p:cxnSp>
        <p:nvCxnSpPr>
          <p:cNvPr id="12" name="Straight Connector 11"/>
          <p:cNvCxnSpPr/>
          <p:nvPr userDrawn="1"/>
        </p:nvCxnSpPr>
        <p:spPr>
          <a:xfrm>
            <a:off x="1147888"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2506791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90" y="1727200"/>
            <a:ext cx="10073273" cy="4398964"/>
          </a:xfrm>
          <a:prstGeom prst="rect">
            <a:avLst/>
          </a:prstGeom>
        </p:spPr>
        <p:txBody>
          <a:bodyPr/>
          <a:lstStyle>
            <a:lvl1pPr>
              <a:defRPr sz="1350">
                <a:latin typeface="Arial"/>
                <a:cs typeface="Arial"/>
              </a:defRPr>
            </a:lvl1pPr>
            <a:lvl2pPr>
              <a:defRPr sz="1200">
                <a:latin typeface="Arial"/>
                <a:cs typeface="Arial"/>
              </a:defRPr>
            </a:lvl2pPr>
            <a:lvl3pPr>
              <a:defRPr sz="1050">
                <a:latin typeface="Arial"/>
                <a:cs typeface="Arial"/>
              </a:defRPr>
            </a:lvl3pPr>
            <a:lvl4pPr>
              <a:defRPr sz="900">
                <a:latin typeface="Arial"/>
                <a:cs typeface="Arial"/>
              </a:defRPr>
            </a:lvl4pPr>
            <a:lvl5pPr>
              <a:defRPr sz="825">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81"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7"/>
            <a:ext cx="7768981" cy="307227"/>
          </a:xfrm>
          <a:prstGeom prst="rect">
            <a:avLst/>
          </a:prstGeom>
        </p:spPr>
        <p:txBody>
          <a:bodyPr lIns="0" tIns="0" rIns="0" bIns="0" anchor="t" anchorCtr="0">
            <a:normAutofit/>
          </a:bodyPr>
          <a:lstStyle>
            <a:lvl1pPr marL="0" indent="0" algn="l">
              <a:spcBef>
                <a:spcPts val="0"/>
              </a:spcBef>
              <a:buNone/>
              <a:defRPr sz="1050" baseline="0">
                <a:solidFill>
                  <a:schemeClr val="tx1"/>
                </a:solidFill>
                <a:latin typeface="Arial"/>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7" y="146296"/>
            <a:ext cx="2324927" cy="1238318"/>
          </a:xfrm>
          <a:prstGeom prst="rect">
            <a:avLst/>
          </a:prstGeom>
        </p:spPr>
      </p:pic>
      <p:cxnSp>
        <p:nvCxnSpPr>
          <p:cNvPr id="12" name="Straight Connector 11"/>
          <p:cNvCxnSpPr/>
          <p:nvPr userDrawn="1"/>
        </p:nvCxnSpPr>
        <p:spPr>
          <a:xfrm>
            <a:off x="1147890"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2023292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669" y="6036454"/>
            <a:ext cx="2159563" cy="586369"/>
          </a:xfrm>
          <a:prstGeom prst="rect">
            <a:avLst/>
          </a:prstGeom>
        </p:spPr>
      </p:pic>
      <p:sp>
        <p:nvSpPr>
          <p:cNvPr id="9" name="Rectangle 8"/>
          <p:cNvSpPr/>
          <p:nvPr userDrawn="1"/>
        </p:nvSpPr>
        <p:spPr>
          <a:xfrm>
            <a:off x="335361" y="188640"/>
            <a:ext cx="11617291"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9"/>
          <p:cNvSpPr>
            <a:spLocks noGrp="1"/>
          </p:cNvSpPr>
          <p:nvPr>
            <p:ph sz="quarter" idx="10" hasCustomPrompt="1"/>
          </p:nvPr>
        </p:nvSpPr>
        <p:spPr>
          <a:xfrm>
            <a:off x="2734832" y="6308730"/>
            <a:ext cx="5494768" cy="308247"/>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3712352910"/>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5C601F-357B-44CA-96FA-8B8DC18D02A0}" type="datetimeFigureOut">
              <a:rPr lang="en-US" smtClean="0"/>
              <a:t>7/23/19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81959-5012-45DC-8438-EEB714A32ABB}" type="slidenum">
              <a:rPr lang="en-US" smtClean="0"/>
              <a:t>‹#›</a:t>
            </a:fld>
            <a:endParaRPr lang="en-US"/>
          </a:p>
        </p:txBody>
      </p:sp>
    </p:spTree>
    <p:extLst>
      <p:ext uri="{BB962C8B-B14F-4D97-AF65-F5344CB8AC3E}">
        <p14:creationId xmlns:p14="http://schemas.microsoft.com/office/powerpoint/2010/main" val="37807619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21523" y="-19050"/>
            <a:ext cx="12242800" cy="6877050"/>
          </a:xfrm>
          <a:prstGeom prst="rect">
            <a:avLst/>
          </a:prstGeom>
          <a:blipFill dpi="0" rotWithShape="1">
            <a:blip r:embed="rId3" cstate="screen">
              <a:alphaModFix amt="16000"/>
              <a:extLst>
                <a:ext uri="{28A0092B-C50C-407E-A947-70E740481C1C}">
                  <a14:useLocalDpi xmlns:a14="http://schemas.microsoft.com/office/drawing/2010/main"/>
                </a:ext>
              </a:extLst>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4536913" y="-19049"/>
            <a:ext cx="7655091" cy="6877050"/>
          </a:xfrm>
          <a:prstGeom prst="rect">
            <a:avLst/>
          </a:prstGeom>
          <a:blipFill dpi="0" rotWithShape="1">
            <a:blip r:embed="rId4" cstate="screen">
              <a:alphaModFix amt="56000"/>
              <a:extLst>
                <a:ext uri="{28A0092B-C50C-407E-A947-70E740481C1C}">
                  <a14:useLocalDpi xmlns:a14="http://schemas.microsoft.com/office/drawing/2010/main"/>
                </a:ext>
              </a:extLst>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1"/>
          <p:cNvSpPr>
            <a:spLocks noGrp="1"/>
          </p:cNvSpPr>
          <p:nvPr>
            <p:ph type="body" sz="quarter" idx="10"/>
          </p:nvPr>
        </p:nvSpPr>
        <p:spPr>
          <a:xfrm>
            <a:off x="288761" y="4267231"/>
            <a:ext cx="11266635" cy="374461"/>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88762" y="2642464"/>
            <a:ext cx="11598441" cy="1573072"/>
          </a:xfrm>
          <a:prstGeom prst="rect">
            <a:avLst/>
          </a:prstGeom>
        </p:spPr>
        <p:txBody>
          <a:bodyPr anchor="ctr" anchorCtr="0">
            <a:noAutofit/>
          </a:bodyPr>
          <a:lstStyle>
            <a:lvl1pPr algn="l">
              <a:defRPr sz="5400">
                <a:solidFill>
                  <a:schemeClr val="bg1"/>
                </a:solidFill>
                <a:latin typeface="+mj-lt"/>
              </a:defRPr>
            </a:lvl1pPr>
          </a:lstStyle>
          <a:p>
            <a:r>
              <a:rPr lang="en-US"/>
              <a:t>Click to edit Master title style</a:t>
            </a:r>
            <a:endParaRPr lang="en-US" dirty="0"/>
          </a:p>
        </p:txBody>
      </p:sp>
      <p:pic>
        <p:nvPicPr>
          <p:cNvPr id="11" name="Picture 10" descr="PEPFAR-Logo-Color-Tagline-Transparent-White.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88762" y="228607"/>
            <a:ext cx="4248151" cy="1153467"/>
          </a:xfrm>
          <a:prstGeom prst="rect">
            <a:avLst/>
          </a:prstGeom>
        </p:spPr>
      </p:pic>
    </p:spTree>
    <p:extLst>
      <p:ext uri="{BB962C8B-B14F-4D97-AF65-F5344CB8AC3E}">
        <p14:creationId xmlns:p14="http://schemas.microsoft.com/office/powerpoint/2010/main" val="32844495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50800" y="-19050"/>
            <a:ext cx="12242800" cy="6877050"/>
          </a:xfrm>
          <a:prstGeom prst="rect">
            <a:avLst/>
          </a:prstGeom>
          <a:blipFill dpi="0" rotWithShape="1">
            <a:blip r:embed="rId3" cstate="screen">
              <a:alphaModFix amt="16000"/>
              <a:extLst>
                <a:ext uri="{28A0092B-C50C-407E-A947-70E740481C1C}">
                  <a14:useLocalDpi xmlns:a14="http://schemas.microsoft.com/office/drawing/2010/main"/>
                </a:ext>
              </a:extLst>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894" name="Rectangle 6893"/>
          <p:cNvSpPr/>
          <p:nvPr userDrawn="1"/>
        </p:nvSpPr>
        <p:spPr>
          <a:xfrm>
            <a:off x="6841583" y="-19049"/>
            <a:ext cx="5350420" cy="6877050"/>
          </a:xfrm>
          <a:prstGeom prst="rect">
            <a:avLst/>
          </a:prstGeom>
          <a:blipFill dpi="0" rotWithShape="1">
            <a:blip r:embed="rId4" cstate="screen">
              <a:alphaModFix amt="60000"/>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0"/>
          </p:nvPr>
        </p:nvSpPr>
        <p:spPr>
          <a:xfrm>
            <a:off x="288760" y="4267231"/>
            <a:ext cx="11598440" cy="374461"/>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88762" y="2642464"/>
            <a:ext cx="11598441" cy="1573072"/>
          </a:xfrm>
          <a:prstGeom prst="rect">
            <a:avLst/>
          </a:prstGeom>
        </p:spPr>
        <p:txBody>
          <a:bodyPr anchor="ctr" anchorCtr="0">
            <a:noAutofit/>
          </a:bodyPr>
          <a:lstStyle>
            <a:lvl1pPr algn="ctr">
              <a:defRPr sz="5400">
                <a:solidFill>
                  <a:schemeClr val="bg1"/>
                </a:solidFill>
                <a:latin typeface="+mj-lt"/>
              </a:defRPr>
            </a:lvl1pPr>
          </a:lstStyle>
          <a:p>
            <a:r>
              <a:rPr lang="en-US" dirty="0"/>
              <a:t>Click to edit Master title style</a:t>
            </a:r>
          </a:p>
        </p:txBody>
      </p:sp>
      <p:pic>
        <p:nvPicPr>
          <p:cNvPr id="10" name="Picture 9" descr="PEPFAR-Logo-Color-Tagline-Transparent-White.g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8762" y="248606"/>
            <a:ext cx="4248151" cy="1153467"/>
          </a:xfrm>
          <a:prstGeom prst="rect">
            <a:avLst/>
          </a:prstGeom>
        </p:spPr>
      </p:pic>
    </p:spTree>
    <p:extLst>
      <p:ext uri="{BB962C8B-B14F-4D97-AF65-F5344CB8AC3E}">
        <p14:creationId xmlns:p14="http://schemas.microsoft.com/office/powerpoint/2010/main" val="431040828"/>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itle 16"/>
          <p:cNvSpPr>
            <a:spLocks noGrp="1"/>
          </p:cNvSpPr>
          <p:nvPr>
            <p:ph type="title"/>
          </p:nvPr>
        </p:nvSpPr>
        <p:spPr>
          <a:xfrm>
            <a:off x="2623446" y="2657522"/>
            <a:ext cx="8144041" cy="1573072"/>
          </a:xfrm>
          <a:prstGeom prst="rect">
            <a:avLst/>
          </a:prstGeom>
        </p:spPr>
        <p:txBody>
          <a:bodyPr anchor="ctr" anchorCtr="0">
            <a:noAutofit/>
          </a:bodyPr>
          <a:lstStyle>
            <a:lvl1pPr algn="l">
              <a:defRPr sz="5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48929968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1"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360622"/>
            <a:ext cx="1549161" cy="421178"/>
          </a:xfrm>
          <a:prstGeom prst="rect">
            <a:avLst/>
          </a:prstGeom>
        </p:spPr>
      </p:pic>
      <p:sp>
        <p:nvSpPr>
          <p:cNvPr id="4" name="Text Placeholder 3"/>
          <p:cNvSpPr>
            <a:spLocks noGrp="1"/>
          </p:cNvSpPr>
          <p:nvPr>
            <p:ph type="body" sz="quarter" idx="15"/>
          </p:nvPr>
        </p:nvSpPr>
        <p:spPr>
          <a:xfrm>
            <a:off x="1893136" y="6499276"/>
            <a:ext cx="9604861"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sp>
        <p:nvSpPr>
          <p:cNvPr id="12" name="Text Placeholder 13"/>
          <p:cNvSpPr>
            <a:spLocks noGrp="1"/>
          </p:cNvSpPr>
          <p:nvPr>
            <p:ph type="body" sz="quarter" idx="14"/>
          </p:nvPr>
        </p:nvSpPr>
        <p:spPr>
          <a:xfrm>
            <a:off x="267536"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54175751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9"/>
          <p:cNvSpPr>
            <a:spLocks noGrp="1"/>
          </p:cNvSpPr>
          <p:nvPr>
            <p:ph type="body" sz="quarter" idx="13"/>
          </p:nvPr>
        </p:nvSpPr>
        <p:spPr>
          <a:xfrm>
            <a:off x="230021" y="203817"/>
            <a:ext cx="11690843"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360622"/>
            <a:ext cx="1549161" cy="421178"/>
          </a:xfrm>
          <a:prstGeom prst="rect">
            <a:avLst/>
          </a:prstGeom>
        </p:spPr>
      </p:pic>
      <p:sp>
        <p:nvSpPr>
          <p:cNvPr id="4" name="Text Placeholder 3"/>
          <p:cNvSpPr>
            <a:spLocks noGrp="1"/>
          </p:cNvSpPr>
          <p:nvPr>
            <p:ph type="body" sz="quarter" idx="15"/>
          </p:nvPr>
        </p:nvSpPr>
        <p:spPr>
          <a:xfrm>
            <a:off x="1893136" y="6499276"/>
            <a:ext cx="9604861" cy="172328"/>
          </a:xfrm>
          <a:prstGeom prst="rect">
            <a:avLst/>
          </a:prstGeom>
        </p:spPr>
        <p:txBody>
          <a:bodyPr lIns="0" tIns="0" rIns="0" bIns="0">
            <a:normAutofit/>
          </a:bodyPr>
          <a:lstStyle>
            <a:lvl1pPr marL="0" indent="0">
              <a:buFontTx/>
              <a:buNone/>
              <a:defRPr sz="10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sp>
        <p:nvSpPr>
          <p:cNvPr id="12" name="Text Placeholder 13"/>
          <p:cNvSpPr>
            <a:spLocks noGrp="1"/>
          </p:cNvSpPr>
          <p:nvPr>
            <p:ph type="body" sz="quarter" idx="14"/>
          </p:nvPr>
        </p:nvSpPr>
        <p:spPr>
          <a:xfrm>
            <a:off x="267536"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190192428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7883" y="1703684"/>
            <a:ext cx="4846517" cy="4525963"/>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3" y="1703684"/>
            <a:ext cx="5023556" cy="4525963"/>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p:cNvSpPr>
            <a:spLocks noGrp="1"/>
          </p:cNvSpPr>
          <p:nvPr>
            <p:ph type="title"/>
          </p:nvPr>
        </p:nvSpPr>
        <p:spPr>
          <a:xfrm>
            <a:off x="3452175" y="694459"/>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4" name="Subtitle 2"/>
          <p:cNvSpPr>
            <a:spLocks noGrp="1"/>
          </p:cNvSpPr>
          <p:nvPr>
            <p:ph type="subTitle" idx="13"/>
          </p:nvPr>
        </p:nvSpPr>
        <p:spPr>
          <a:xfrm>
            <a:off x="3452175" y="1093158"/>
            <a:ext cx="7768981"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5" name="Picture 14"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1" y="146297"/>
            <a:ext cx="2324927" cy="1238319"/>
          </a:xfrm>
          <a:prstGeom prst="rect">
            <a:avLst/>
          </a:prstGeom>
        </p:spPr>
      </p:pic>
      <p:cxnSp>
        <p:nvCxnSpPr>
          <p:cNvPr id="16" name="Straight Connector 15"/>
          <p:cNvCxnSpPr/>
          <p:nvPr userDrawn="1"/>
        </p:nvCxnSpPr>
        <p:spPr>
          <a:xfrm>
            <a:off x="1147885"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9" name="Picture 8"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1"/>
          </a:xfrm>
          <a:prstGeom prst="rect">
            <a:avLst/>
          </a:prstGeom>
        </p:spPr>
      </p:pic>
    </p:spTree>
    <p:extLst>
      <p:ext uri="{BB962C8B-B14F-4D97-AF65-F5344CB8AC3E}">
        <p14:creationId xmlns:p14="http://schemas.microsoft.com/office/powerpoint/2010/main" val="14265702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1" y="230831"/>
            <a:ext cx="11690843"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48" y="6360622"/>
            <a:ext cx="1549161" cy="421178"/>
          </a:xfrm>
          <a:prstGeom prst="rect">
            <a:avLst/>
          </a:prstGeom>
        </p:spPr>
      </p:pic>
      <p:sp>
        <p:nvSpPr>
          <p:cNvPr id="16" name="Text Placeholder 13"/>
          <p:cNvSpPr>
            <a:spLocks noGrp="1"/>
          </p:cNvSpPr>
          <p:nvPr>
            <p:ph type="body" sz="quarter" idx="14"/>
          </p:nvPr>
        </p:nvSpPr>
        <p:spPr>
          <a:xfrm>
            <a:off x="267536" y="903456"/>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7" name="Text Placeholder 3"/>
          <p:cNvSpPr>
            <a:spLocks noGrp="1"/>
          </p:cNvSpPr>
          <p:nvPr>
            <p:ph type="body" sz="quarter" idx="15"/>
          </p:nvPr>
        </p:nvSpPr>
        <p:spPr>
          <a:xfrm>
            <a:off x="1893136" y="6499276"/>
            <a:ext cx="9604861"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8"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pPr/>
              <a:t>‹#›</a:t>
            </a:fld>
            <a:endParaRPr lang="en-US" sz="900"/>
          </a:p>
        </p:txBody>
      </p:sp>
    </p:spTree>
    <p:extLst>
      <p:ext uri="{BB962C8B-B14F-4D97-AF65-F5344CB8AC3E}">
        <p14:creationId xmlns:p14="http://schemas.microsoft.com/office/powerpoint/2010/main" val="4442496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chemeClr val="bg1"/>
              </a:solidFill>
            </a:endParaRPr>
          </a:p>
        </p:txBody>
      </p:sp>
      <p:sp>
        <p:nvSpPr>
          <p:cNvPr id="9" name="Text Placeholder 9"/>
          <p:cNvSpPr>
            <a:spLocks noGrp="1"/>
          </p:cNvSpPr>
          <p:nvPr>
            <p:ph type="body" sz="quarter" idx="13"/>
          </p:nvPr>
        </p:nvSpPr>
        <p:spPr>
          <a:xfrm>
            <a:off x="715781"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t="2625" r="16276" b="18381"/>
          <a:stretch/>
        </p:blipFill>
        <p:spPr>
          <a:xfrm>
            <a:off x="6618757" y="228601"/>
            <a:ext cx="5308600" cy="6428874"/>
          </a:xfrm>
          <a:prstGeom prst="rect">
            <a:avLst/>
          </a:prstGeom>
        </p:spPr>
      </p:pic>
    </p:spTree>
    <p:extLst>
      <p:ext uri="{BB962C8B-B14F-4D97-AF65-F5344CB8AC3E}">
        <p14:creationId xmlns:p14="http://schemas.microsoft.com/office/powerpoint/2010/main" val="3585090867"/>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6618760" y="240633"/>
            <a:ext cx="5284485" cy="6400800"/>
          </a:xfrm>
          <a:prstGeom prst="rect">
            <a:avLst/>
          </a:prstGeom>
        </p:spPr>
      </p:pic>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chemeClr val="bg1"/>
              </a:solidFill>
            </a:endParaRPr>
          </a:p>
        </p:txBody>
      </p:sp>
      <p:sp>
        <p:nvSpPr>
          <p:cNvPr id="9" name="Text Placeholder 9"/>
          <p:cNvSpPr>
            <a:spLocks noGrp="1"/>
          </p:cNvSpPr>
          <p:nvPr>
            <p:ph type="body" sz="quarter" idx="13"/>
          </p:nvPr>
        </p:nvSpPr>
        <p:spPr>
          <a:xfrm>
            <a:off x="715781"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76200">
            <a:solidFill>
              <a:srgbClr val="931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spTree>
    <p:extLst>
      <p:ext uri="{BB962C8B-B14F-4D97-AF65-F5344CB8AC3E}">
        <p14:creationId xmlns:p14="http://schemas.microsoft.com/office/powerpoint/2010/main" val="138688325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chemeClr val="bg1"/>
              </a:solidFill>
            </a:endParaRPr>
          </a:p>
        </p:txBody>
      </p:sp>
      <p:sp>
        <p:nvSpPr>
          <p:cNvPr id="9" name="Text Placeholder 9"/>
          <p:cNvSpPr>
            <a:spLocks noGrp="1"/>
          </p:cNvSpPr>
          <p:nvPr userDrawn="1">
            <p:ph type="body" sz="quarter" idx="13"/>
          </p:nvPr>
        </p:nvSpPr>
        <p:spPr>
          <a:xfrm>
            <a:off x="715781" y="594116"/>
            <a:ext cx="10706203" cy="5327213"/>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spTree>
    <p:extLst>
      <p:ext uri="{BB962C8B-B14F-4D97-AF65-F5344CB8AC3E}">
        <p14:creationId xmlns:p14="http://schemas.microsoft.com/office/powerpoint/2010/main" val="2151574141"/>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9" name="Text Placeholder 9"/>
          <p:cNvSpPr>
            <a:spLocks noGrp="1"/>
          </p:cNvSpPr>
          <p:nvPr userDrawn="1">
            <p:ph type="body" sz="quarter" idx="13"/>
          </p:nvPr>
        </p:nvSpPr>
        <p:spPr>
          <a:xfrm>
            <a:off x="715781"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pic>
        <p:nvPicPr>
          <p:cNvPr id="31" name="Picture 30"/>
          <p:cNvPicPr>
            <a:picLocks noChangeAspect="1"/>
          </p:cNvPicPr>
          <p:nvPr userDrawn="1"/>
        </p:nvPicPr>
        <p:blipFill rotWithShape="1">
          <a:blip r:embed="rId4" cstate="screen">
            <a:extLst>
              <a:ext uri="{28A0092B-C50C-407E-A947-70E740481C1C}">
                <a14:useLocalDpi xmlns:a14="http://schemas.microsoft.com/office/drawing/2010/main"/>
              </a:ext>
            </a:extLst>
          </a:blip>
          <a:srcRect r="6904"/>
          <a:stretch/>
        </p:blipFill>
        <p:spPr>
          <a:xfrm>
            <a:off x="5629040" y="2804400"/>
            <a:ext cx="6242121" cy="3825000"/>
          </a:xfrm>
          <a:prstGeom prst="rect">
            <a:avLst/>
          </a:prstGeom>
        </p:spPr>
      </p:pic>
    </p:spTree>
    <p:extLst>
      <p:ext uri="{BB962C8B-B14F-4D97-AF65-F5344CB8AC3E}">
        <p14:creationId xmlns:p14="http://schemas.microsoft.com/office/powerpoint/2010/main" val="72070238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292586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r="11483" b="12300"/>
          <a:stretch/>
        </p:blipFill>
        <p:spPr>
          <a:xfrm>
            <a:off x="2794000" y="1"/>
            <a:ext cx="9398000" cy="6858000"/>
          </a:xfrm>
          <a:prstGeom prst="rect">
            <a:avLst/>
          </a:prstGeom>
        </p:spPr>
      </p:pic>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75526570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t="537" r="11487" b="11830"/>
          <a:stretch/>
        </p:blipFill>
        <p:spPr>
          <a:xfrm>
            <a:off x="2737730" y="-28136"/>
            <a:ext cx="9454273" cy="6894157"/>
          </a:xfrm>
          <a:prstGeom prst="rect">
            <a:avLst/>
          </a:prstGeom>
          <a:noFill/>
          <a:ln>
            <a:noFill/>
          </a:ln>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50888841"/>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638" r="9734" b="10648"/>
          <a:stretch/>
        </p:blipFill>
        <p:spPr>
          <a:xfrm>
            <a:off x="2922335" y="5"/>
            <a:ext cx="9248276" cy="6866021"/>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53715315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84762" y="-24063"/>
            <a:ext cx="5807241" cy="6882063"/>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9833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7883" y="1761674"/>
            <a:ext cx="4848635"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7883" y="2580424"/>
            <a:ext cx="4848635" cy="3684911"/>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761674"/>
            <a:ext cx="5027789" cy="639763"/>
          </a:xfrm>
        </p:spPr>
        <p:txBody>
          <a:bodyPr anchor="b">
            <a:normAutofit/>
          </a:bodyPr>
          <a:lstStyle>
            <a:lvl1pPr marL="0" indent="0">
              <a:buNone/>
              <a:defRPr sz="18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580424"/>
            <a:ext cx="5027789" cy="3684911"/>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Placeholder 1"/>
          <p:cNvSpPr>
            <a:spLocks noGrp="1"/>
          </p:cNvSpPr>
          <p:nvPr>
            <p:ph type="title"/>
          </p:nvPr>
        </p:nvSpPr>
        <p:spPr>
          <a:xfrm>
            <a:off x="3452175" y="694459"/>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5" name="Subtitle 2"/>
          <p:cNvSpPr>
            <a:spLocks noGrp="1"/>
          </p:cNvSpPr>
          <p:nvPr>
            <p:ph type="subTitle" idx="13"/>
          </p:nvPr>
        </p:nvSpPr>
        <p:spPr>
          <a:xfrm>
            <a:off x="3452175" y="1093158"/>
            <a:ext cx="7768981"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6" name="Picture 15"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1" y="146297"/>
            <a:ext cx="2324927" cy="1238319"/>
          </a:xfrm>
          <a:prstGeom prst="rect">
            <a:avLst/>
          </a:prstGeom>
        </p:spPr>
      </p:pic>
      <p:cxnSp>
        <p:nvCxnSpPr>
          <p:cNvPr id="17" name="Straight Connector 16"/>
          <p:cNvCxnSpPr/>
          <p:nvPr userDrawn="1"/>
        </p:nvCxnSpPr>
        <p:spPr>
          <a:xfrm>
            <a:off x="1147885"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1"/>
          </a:xfrm>
          <a:prstGeom prst="rect">
            <a:avLst/>
          </a:prstGeom>
        </p:spPr>
      </p:pic>
    </p:spTree>
    <p:extLst>
      <p:ext uri="{BB962C8B-B14F-4D97-AF65-F5344CB8AC3E}">
        <p14:creationId xmlns:p14="http://schemas.microsoft.com/office/powerpoint/2010/main" val="1406690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Break Ribbon Dark Red">
    <p:bg>
      <p:bgPr>
        <a:solidFill>
          <a:srgbClr val="A91F2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6907516" y="4"/>
            <a:ext cx="5284485" cy="685799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5937029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Break Dark Red Ribbon Reversed">
    <p:bg>
      <p:bgPr>
        <a:solidFill>
          <a:srgbClr val="C3232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6907516" y="4"/>
            <a:ext cx="5284485" cy="6857999"/>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452989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Ribbon Red Reverse">
    <p:bg>
      <p:bgPr>
        <a:solidFill>
          <a:srgbClr val="C5706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2625" r="16276" b="18381"/>
          <a:stretch/>
        </p:blipFill>
        <p:spPr>
          <a:xfrm>
            <a:off x="6858001" y="-19050"/>
            <a:ext cx="5308600" cy="687705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402425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Ribbon Informal Dark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l="22941" t="288" b="11354"/>
          <a:stretch/>
        </p:blipFill>
        <p:spPr>
          <a:xfrm>
            <a:off x="0" y="19050"/>
            <a:ext cx="8958253" cy="6819900"/>
          </a:xfrm>
          <a:prstGeom prst="rect">
            <a:avLst/>
          </a:prstGeom>
          <a:effectLst>
            <a:outerShdw blurRad="50800" dist="38100" dir="5400000" algn="t" rotWithShape="0">
              <a:prstClr val="black">
                <a:alpha val="40000"/>
              </a:prstClr>
            </a:outerShdw>
          </a:effectLst>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4"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chemeClr val="bg1"/>
                </a:solidFill>
              </a:rPr>
              <a:pPr/>
              <a:t>‹#›</a:t>
            </a:fld>
            <a:endParaRPr lang="en-US" sz="900">
              <a:solidFill>
                <a:schemeClr val="bg1"/>
              </a:solidFill>
            </a:endParaRPr>
          </a:p>
        </p:txBody>
      </p:sp>
      <p:sp>
        <p:nvSpPr>
          <p:cNvPr id="16" name="Text Placeholder 9"/>
          <p:cNvSpPr>
            <a:spLocks noGrp="1"/>
          </p:cNvSpPr>
          <p:nvPr>
            <p:ph type="body" sz="quarter" idx="13"/>
          </p:nvPr>
        </p:nvSpPr>
        <p:spPr>
          <a:xfrm>
            <a:off x="5461000" y="4134198"/>
            <a:ext cx="6426200" cy="818807"/>
          </a:xfrm>
          <a:prstGeom prst="rect">
            <a:avLst/>
          </a:prstGeom>
        </p:spPr>
        <p:txBody>
          <a:bodyPr lIns="0" tIns="0" rIns="0" bIns="0">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9551768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Custom Layout">
    <p:bg>
      <p:bgRef idx="1001">
        <a:schemeClr val="bg2"/>
      </p:bgRef>
    </p:bg>
    <p:spTree>
      <p:nvGrpSpPr>
        <p:cNvPr id="1" name=""/>
        <p:cNvGrpSpPr/>
        <p:nvPr/>
      </p:nvGrpSpPr>
      <p:grpSpPr>
        <a:xfrm>
          <a:off x="0" y="0"/>
          <a:ext cx="0" cy="0"/>
          <a:chOff x="0" y="0"/>
          <a:chExt cx="0" cy="0"/>
        </a:xfrm>
      </p:grpSpPr>
      <p:pic>
        <p:nvPicPr>
          <p:cNvPr id="3" name="Picture 2" descr="PEPFAR Round 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6291" y="5679456"/>
            <a:ext cx="1284140" cy="1163431"/>
          </a:xfrm>
          <a:prstGeom prst="rect">
            <a:avLst/>
          </a:prstGeom>
        </p:spPr>
      </p:pic>
      <p:sp>
        <p:nvSpPr>
          <p:cNvPr id="6" name="Title 5"/>
          <p:cNvSpPr>
            <a:spLocks noGrp="1"/>
          </p:cNvSpPr>
          <p:nvPr>
            <p:ph type="title" hasCustomPrompt="1"/>
          </p:nvPr>
        </p:nvSpPr>
        <p:spPr>
          <a:xfrm>
            <a:off x="421452" y="2786416"/>
            <a:ext cx="10972800" cy="1143000"/>
          </a:xfrm>
          <a:prstGeom prst="rect">
            <a:avLst/>
          </a:prstGeom>
        </p:spPr>
        <p:txBody>
          <a:bodyPr>
            <a:noAutofit/>
          </a:bodyPr>
          <a:lstStyle>
            <a:lvl1pPr>
              <a:defRPr sz="9600"/>
            </a:lvl1pPr>
          </a:lstStyle>
          <a:p>
            <a:r>
              <a:rPr lang="en-US" dirty="0"/>
              <a:t>Country Name</a:t>
            </a:r>
          </a:p>
        </p:txBody>
      </p:sp>
      <p:sp>
        <p:nvSpPr>
          <p:cNvPr id="7" name="Rectangle 6"/>
          <p:cNvSpPr/>
          <p:nvPr userDrawn="1"/>
        </p:nvSpPr>
        <p:spPr>
          <a:xfrm>
            <a:off x="0" y="4148667"/>
            <a:ext cx="12192000" cy="28222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4430894"/>
            <a:ext cx="12192000"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4476613"/>
            <a:ext cx="12192000" cy="74450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6483726"/>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53848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4405" y="6021293"/>
            <a:ext cx="2159563" cy="586369"/>
          </a:xfrm>
          <a:prstGeom prst="rect">
            <a:avLst/>
          </a:prstGeom>
        </p:spPr>
      </p:pic>
      <p:sp>
        <p:nvSpPr>
          <p:cNvPr id="9" name="Rectangle 8"/>
          <p:cNvSpPr/>
          <p:nvPr userDrawn="1"/>
        </p:nvSpPr>
        <p:spPr>
          <a:xfrm>
            <a:off x="335361" y="188640"/>
            <a:ext cx="11617291" cy="648072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9"/>
          <p:cNvSpPr>
            <a:spLocks noGrp="1"/>
          </p:cNvSpPr>
          <p:nvPr>
            <p:ph sz="quarter" idx="10" hasCustomPrompt="1"/>
          </p:nvPr>
        </p:nvSpPr>
        <p:spPr>
          <a:xfrm>
            <a:off x="334433" y="6381750"/>
            <a:ext cx="2305051"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2520610477"/>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49251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3669" y="6036454"/>
            <a:ext cx="2159563" cy="586369"/>
          </a:xfrm>
          <a:prstGeom prst="rect">
            <a:avLst/>
          </a:prstGeom>
        </p:spPr>
      </p:pic>
      <p:sp>
        <p:nvSpPr>
          <p:cNvPr id="9" name="Rectangle 8"/>
          <p:cNvSpPr/>
          <p:nvPr userDrawn="1"/>
        </p:nvSpPr>
        <p:spPr>
          <a:xfrm>
            <a:off x="335361" y="188640"/>
            <a:ext cx="11617291"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9"/>
          <p:cNvSpPr>
            <a:spLocks noGrp="1"/>
          </p:cNvSpPr>
          <p:nvPr>
            <p:ph sz="quarter" idx="10" hasCustomPrompt="1"/>
          </p:nvPr>
        </p:nvSpPr>
        <p:spPr>
          <a:xfrm>
            <a:off x="2734832" y="6308730"/>
            <a:ext cx="5494768" cy="308247"/>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163604550"/>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6"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7" y="694461"/>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6" y="1093161"/>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9253" y="146296"/>
            <a:ext cx="2324927" cy="1238318"/>
          </a:xfrm>
          <a:prstGeom prst="rect">
            <a:avLst/>
          </a:prstGeom>
        </p:spPr>
      </p:pic>
      <p:cxnSp>
        <p:nvCxnSpPr>
          <p:cNvPr id="12" name="Straight Connector 11"/>
          <p:cNvCxnSpPr/>
          <p:nvPr userDrawn="1"/>
        </p:nvCxnSpPr>
        <p:spPr>
          <a:xfrm>
            <a:off x="1147886"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40674292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4405" y="6021293"/>
            <a:ext cx="2159563" cy="586369"/>
          </a:xfrm>
          <a:prstGeom prst="rect">
            <a:avLst/>
          </a:prstGeom>
        </p:spPr>
      </p:pic>
      <p:sp>
        <p:nvSpPr>
          <p:cNvPr id="8" name="Rectangle 7"/>
          <p:cNvSpPr/>
          <p:nvPr userDrawn="1"/>
        </p:nvSpPr>
        <p:spPr>
          <a:xfrm>
            <a:off x="335361" y="188640"/>
            <a:ext cx="11617291" cy="6480720"/>
          </a:xfrm>
          <a:prstGeom prst="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9"/>
          <p:cNvSpPr>
            <a:spLocks noGrp="1"/>
          </p:cNvSpPr>
          <p:nvPr>
            <p:ph sz="quarter" idx="10" hasCustomPrompt="1"/>
          </p:nvPr>
        </p:nvSpPr>
        <p:spPr>
          <a:xfrm>
            <a:off x="334433" y="6381750"/>
            <a:ext cx="2305051"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9309052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fld id="{8DD2360F-416B-4672-B0E3-7C99457D2D2D}" type="datetimeFigureOut">
              <a:rPr lang="en-US" smtClean="0">
                <a:solidFill>
                  <a:srgbClr val="16181A"/>
                </a:solidFill>
              </a:rPr>
              <a:pPr/>
              <a:t>7/23/19</a:t>
            </a:fld>
            <a:endParaRPr lang="en-US">
              <a:solidFill>
                <a:srgbClr val="16181A"/>
              </a:solidFill>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endParaRPr lang="en-US">
              <a:solidFill>
                <a:srgbClr val="16181A"/>
              </a:solidFill>
            </a:endParaRPr>
          </a:p>
        </p:txBody>
      </p:sp>
      <p:sp>
        <p:nvSpPr>
          <p:cNvPr id="7" name="Slide Number Placeholder 6"/>
          <p:cNvSpPr>
            <a:spLocks noGrp="1"/>
          </p:cNvSpPr>
          <p:nvPr>
            <p:ph type="sldNum" sz="quarter" idx="12"/>
          </p:nvPr>
        </p:nvSpPr>
        <p:spPr/>
        <p:txBody>
          <a:bodyPr/>
          <a:lstStyle/>
          <a:p>
            <a:fld id="{44A8FC27-8283-4F54-A308-9DBE315795F9}" type="slidenum">
              <a:rPr lang="en-US" smtClean="0">
                <a:solidFill>
                  <a:srgbClr val="16181A">
                    <a:lumMod val="25000"/>
                  </a:srgbClr>
                </a:solidFill>
              </a:rPr>
              <a:pPr/>
              <a:t>‹#›</a:t>
            </a:fld>
            <a:endParaRPr lang="en-US">
              <a:solidFill>
                <a:srgbClr val="16181A">
                  <a:lumMod val="25000"/>
                </a:srgbClr>
              </a:solidFill>
            </a:endParaRPr>
          </a:p>
        </p:txBody>
      </p:sp>
    </p:spTree>
    <p:extLst>
      <p:ext uri="{BB962C8B-B14F-4D97-AF65-F5344CB8AC3E}">
        <p14:creationId xmlns:p14="http://schemas.microsoft.com/office/powerpoint/2010/main" val="18391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7885" y="5276136"/>
            <a:ext cx="10073273" cy="415344"/>
          </a:xfrm>
          <a:prstGeom prst="rect">
            <a:avLst/>
          </a:prstGeom>
        </p:spPr>
        <p:txBody>
          <a:bodyPr anchor="b"/>
          <a:lstStyle>
            <a:lvl1pPr algn="l">
              <a:defRPr sz="1800" b="1">
                <a:latin typeface="Arial"/>
                <a:cs typeface="Arial"/>
              </a:defRPr>
            </a:lvl1pPr>
          </a:lstStyle>
          <a:p>
            <a:r>
              <a:rPr lang="en-GB"/>
              <a:t>Click to edit Master title style</a:t>
            </a:r>
            <a:endParaRPr lang="en-US"/>
          </a:p>
        </p:txBody>
      </p:sp>
      <p:sp>
        <p:nvSpPr>
          <p:cNvPr id="3" name="Picture Placeholder 2"/>
          <p:cNvSpPr>
            <a:spLocks noGrp="1"/>
          </p:cNvSpPr>
          <p:nvPr>
            <p:ph type="pic" idx="1"/>
          </p:nvPr>
        </p:nvSpPr>
        <p:spPr>
          <a:xfrm>
            <a:off x="1147885" y="1740370"/>
            <a:ext cx="10073273" cy="3424299"/>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7885" y="5807953"/>
            <a:ext cx="10073273" cy="574793"/>
          </a:xfrm>
        </p:spPr>
        <p:txBody>
          <a:bodyPr>
            <a:normAutofit/>
          </a:bodyPr>
          <a:lstStyle>
            <a:lvl1pPr marL="0" indent="0">
              <a:buNone/>
              <a:defRPr sz="11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itle Placeholder 1"/>
          <p:cNvSpPr txBox="1">
            <a:spLocks/>
          </p:cNvSpPr>
          <p:nvPr userDrawn="1"/>
        </p:nvSpPr>
        <p:spPr>
          <a:xfrm>
            <a:off x="3452175" y="694459"/>
            <a:ext cx="7768983" cy="356081"/>
          </a:xfrm>
          <a:prstGeom prst="rect">
            <a:avLst/>
          </a:prstGeom>
        </p:spPr>
        <p:txBody>
          <a:bodyPr vert="horz" lIns="0" tIns="0" rIns="0" bIns="0" rtlCol="0" anchor="t" anchorCtr="0">
            <a:normAutofit lnSpcReduction="10000"/>
          </a:bodyPr>
          <a:lstStyle>
            <a:lvl1pPr algn="l" defTabSz="457200" rtl="0" eaLnBrk="1" latinLnBrk="0" hangingPunct="1">
              <a:spcBef>
                <a:spcPct val="0"/>
              </a:spcBef>
              <a:buNone/>
              <a:defRPr sz="2400" kern="1200" baseline="0">
                <a:solidFill>
                  <a:schemeClr val="tx1"/>
                </a:solidFill>
                <a:latin typeface="Arial"/>
                <a:ea typeface="+mj-ea"/>
                <a:cs typeface="Arial"/>
              </a:defRPr>
            </a:lvl1pPr>
          </a:lstStyle>
          <a:p>
            <a:r>
              <a:rPr lang="en-GB" sz="2400" dirty="0">
                <a:solidFill>
                  <a:srgbClr val="1C1668"/>
                </a:solidFill>
                <a:sym typeface="Arial Narrow"/>
              </a:rPr>
              <a:t>Click to edit Master title style</a:t>
            </a:r>
            <a:endParaRPr lang="en-US" sz="2400" dirty="0">
              <a:solidFill>
                <a:srgbClr val="1C1668"/>
              </a:solidFill>
              <a:sym typeface="Arial Narrow"/>
            </a:endParaRPr>
          </a:p>
        </p:txBody>
      </p:sp>
      <p:sp>
        <p:nvSpPr>
          <p:cNvPr id="13" name="Subtitle 2"/>
          <p:cNvSpPr>
            <a:spLocks noGrp="1"/>
          </p:cNvSpPr>
          <p:nvPr>
            <p:ph type="subTitle" idx="13"/>
          </p:nvPr>
        </p:nvSpPr>
        <p:spPr>
          <a:xfrm>
            <a:off x="3452175" y="1093158"/>
            <a:ext cx="7768981" cy="307227"/>
          </a:xfr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16" name="Picture 15"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1" y="146297"/>
            <a:ext cx="2324927" cy="1238319"/>
          </a:xfrm>
          <a:prstGeom prst="rect">
            <a:avLst/>
          </a:prstGeom>
        </p:spPr>
      </p:pic>
      <p:cxnSp>
        <p:nvCxnSpPr>
          <p:cNvPr id="19" name="Straight Connector 18"/>
          <p:cNvCxnSpPr/>
          <p:nvPr userDrawn="1"/>
        </p:nvCxnSpPr>
        <p:spPr>
          <a:xfrm>
            <a:off x="1147885"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1"/>
          </a:xfrm>
          <a:prstGeom prst="rect">
            <a:avLst/>
          </a:prstGeom>
        </p:spPr>
      </p:pic>
    </p:spTree>
    <p:extLst>
      <p:ext uri="{BB962C8B-B14F-4D97-AF65-F5344CB8AC3E}">
        <p14:creationId xmlns:p14="http://schemas.microsoft.com/office/powerpoint/2010/main" val="1970056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884" y="1727200"/>
            <a:ext cx="10073273" cy="4398964"/>
          </a:xfrm>
          <a:prstGeom prst="rect">
            <a:avLst/>
          </a:prstGeo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100">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p:cNvSpPr>
            <a:spLocks noGrp="1"/>
          </p:cNvSpPr>
          <p:nvPr>
            <p:ph type="title"/>
          </p:nvPr>
        </p:nvSpPr>
        <p:spPr>
          <a:xfrm>
            <a:off x="3452174" y="694458"/>
            <a:ext cx="7768983" cy="356081"/>
          </a:xfrm>
          <a:prstGeom prst="rect">
            <a:avLst/>
          </a:prstGeom>
        </p:spPr>
        <p:txBody>
          <a:bodyPr vert="horz" lIns="0" tIns="0" rIns="0" bIns="0" rtlCol="0" anchor="t" anchorCtr="0">
            <a:normAutofit/>
          </a:bodyPr>
          <a:lstStyle>
            <a:lvl1pPr>
              <a:defRPr>
                <a:latin typeface="Arial"/>
                <a:cs typeface="Arial"/>
              </a:defRPr>
            </a:lvl1pPr>
          </a:lstStyle>
          <a:p>
            <a:r>
              <a:rPr lang="en-GB"/>
              <a:t>Click to edit Master title style</a:t>
            </a:r>
            <a:endParaRPr lang="en-US"/>
          </a:p>
        </p:txBody>
      </p:sp>
      <p:sp>
        <p:nvSpPr>
          <p:cNvPr id="10" name="Subtitle 2"/>
          <p:cNvSpPr>
            <a:spLocks noGrp="1"/>
          </p:cNvSpPr>
          <p:nvPr>
            <p:ph type="subTitle" idx="13"/>
          </p:nvPr>
        </p:nvSpPr>
        <p:spPr>
          <a:xfrm>
            <a:off x="3452175" y="1093157"/>
            <a:ext cx="7768981" cy="307227"/>
          </a:xfrm>
          <a:prstGeom prst="rect">
            <a:avLst/>
          </a:prstGeom>
        </p:spPr>
        <p:txBody>
          <a:bodyPr lIns="0" tIns="0" rIns="0" bIns="0" anchor="t" anchorCtr="0">
            <a:normAutofit/>
          </a:bodyPr>
          <a:lstStyle>
            <a:lvl1pPr marL="0" indent="0" algn="l">
              <a:spcBef>
                <a:spcPts val="0"/>
              </a:spcBef>
              <a:buNone/>
              <a:defRPr sz="1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9" name="Picture 8" descr="logo.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9250" y="146296"/>
            <a:ext cx="2324927" cy="1238318"/>
          </a:xfrm>
          <a:prstGeom prst="rect">
            <a:avLst/>
          </a:prstGeom>
        </p:spPr>
      </p:pic>
      <p:cxnSp>
        <p:nvCxnSpPr>
          <p:cNvPr id="12" name="Straight Connector 11"/>
          <p:cNvCxnSpPr/>
          <p:nvPr userDrawn="1"/>
        </p:nvCxnSpPr>
        <p:spPr>
          <a:xfrm>
            <a:off x="1147884" y="1514141"/>
            <a:ext cx="10073273"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definitionL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579350"/>
            <a:ext cx="12192000" cy="278650"/>
          </a:xfrm>
          <a:prstGeom prst="rect">
            <a:avLst/>
          </a:prstGeom>
        </p:spPr>
      </p:pic>
    </p:spTree>
    <p:extLst>
      <p:ext uri="{BB962C8B-B14F-4D97-AF65-F5344CB8AC3E}">
        <p14:creationId xmlns:p14="http://schemas.microsoft.com/office/powerpoint/2010/main" val="2725544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0"/>
            <a:ext cx="10972800" cy="48531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PFAR 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921" y="6049534"/>
            <a:ext cx="2159563" cy="586369"/>
          </a:xfrm>
          <a:prstGeom prst="rect">
            <a:avLst/>
          </a:prstGeom>
        </p:spPr>
      </p:pic>
      <p:sp>
        <p:nvSpPr>
          <p:cNvPr id="8" name="Rectangle 7"/>
          <p:cNvSpPr/>
          <p:nvPr userDrawn="1"/>
        </p:nvSpPr>
        <p:spPr>
          <a:xfrm>
            <a:off x="335361" y="188640"/>
            <a:ext cx="11617291" cy="6480720"/>
          </a:xfrm>
          <a:prstGeom prst="rect">
            <a:avLst/>
          </a:prstGeom>
          <a:noFill/>
          <a:ln w="762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Content Placeholder 9"/>
          <p:cNvSpPr>
            <a:spLocks noGrp="1"/>
          </p:cNvSpPr>
          <p:nvPr>
            <p:ph sz="quarter" idx="10" hasCustomPrompt="1"/>
          </p:nvPr>
        </p:nvSpPr>
        <p:spPr>
          <a:xfrm>
            <a:off x="2639485" y="6382022"/>
            <a:ext cx="2305051" cy="287338"/>
          </a:xfrm>
          <a:prstGeom prst="rect">
            <a:avLst/>
          </a:prstGeom>
        </p:spPr>
        <p:txBody>
          <a:bodyPr>
            <a:noAutofit/>
          </a:bodyPr>
          <a:lstStyle>
            <a:lvl1pPr marL="0" indent="0">
              <a:buNone/>
              <a:defRPr sz="1200" i="1"/>
            </a:lvl1pPr>
          </a:lstStyle>
          <a:p>
            <a:pPr lvl="0"/>
            <a:r>
              <a:rPr lang="en-US" i="1" dirty="0"/>
              <a:t>Source:</a:t>
            </a:r>
            <a:endParaRPr lang="en-US" dirty="0"/>
          </a:p>
        </p:txBody>
      </p:sp>
    </p:spTree>
    <p:extLst>
      <p:ext uri="{BB962C8B-B14F-4D97-AF65-F5344CB8AC3E}">
        <p14:creationId xmlns:p14="http://schemas.microsoft.com/office/powerpoint/2010/main" val="2502219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Title and Content">
  <p:cSld name="6_Title and Content">
    <p:spTree>
      <p:nvGrpSpPr>
        <p:cNvPr id="1" name="Shape 96"/>
        <p:cNvGrpSpPr/>
        <p:nvPr/>
      </p:nvGrpSpPr>
      <p:grpSpPr>
        <a:xfrm>
          <a:off x="0" y="0"/>
          <a:ext cx="0" cy="0"/>
          <a:chOff x="0" y="0"/>
          <a:chExt cx="0" cy="0"/>
        </a:xfrm>
      </p:grpSpPr>
      <p:sp>
        <p:nvSpPr>
          <p:cNvPr id="97" name="Google Shape;97;p16"/>
          <p:cNvSpPr txBox="1">
            <a:spLocks noGrp="1"/>
          </p:cNvSpPr>
          <p:nvPr>
            <p:ph type="body" idx="1"/>
          </p:nvPr>
        </p:nvSpPr>
        <p:spPr>
          <a:xfrm>
            <a:off x="1147886" y="1727200"/>
            <a:ext cx="10073273" cy="4398964"/>
          </a:xfrm>
          <a:prstGeom prst="rect">
            <a:avLst/>
          </a:prstGeom>
          <a:noFill/>
          <a:ln>
            <a:noFill/>
          </a:ln>
        </p:spPr>
        <p:txBody>
          <a:bodyPr spcFirstLastPara="1" wrap="square" lIns="91425" tIns="45700" rIns="91425" bIns="45700" anchor="t" anchorCtr="0"/>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Google Shape;98;p16"/>
          <p:cNvSpPr txBox="1">
            <a:spLocks noGrp="1"/>
          </p:cNvSpPr>
          <p:nvPr>
            <p:ph type="title"/>
          </p:nvPr>
        </p:nvSpPr>
        <p:spPr>
          <a:xfrm>
            <a:off x="3452177" y="694461"/>
            <a:ext cx="7768983" cy="356081"/>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6"/>
          <p:cNvSpPr txBox="1">
            <a:spLocks noGrp="1"/>
          </p:cNvSpPr>
          <p:nvPr>
            <p:ph type="subTitle" idx="2"/>
          </p:nvPr>
        </p:nvSpPr>
        <p:spPr>
          <a:xfrm>
            <a:off x="3452176" y="1093161"/>
            <a:ext cx="7768981" cy="307227"/>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rgbClr val="898989"/>
              </a:buClr>
              <a:buSzPts val="2400"/>
              <a:buFont typeface="Arial"/>
              <a:buNone/>
              <a:defRPr sz="2400" b="0" i="0" u="none" strike="noStrike" cap="none">
                <a:solidFill>
                  <a:srgbClr val="898989"/>
                </a:solidFill>
                <a:latin typeface="Arial"/>
                <a:ea typeface="Arial"/>
                <a:cs typeface="Arial"/>
                <a:sym typeface="Arial"/>
              </a:defRPr>
            </a:lvl2pPr>
            <a:lvl3pPr marR="0" lvl="2" algn="ctr" rtl="0">
              <a:lnSpc>
                <a:spcPct val="90000"/>
              </a:lnSpc>
              <a:spcBef>
                <a:spcPts val="500"/>
              </a:spcBef>
              <a:spcAft>
                <a:spcPts val="0"/>
              </a:spcAft>
              <a:buClr>
                <a:srgbClr val="898989"/>
              </a:buClr>
              <a:buSzPts val="2000"/>
              <a:buFont typeface="Arial"/>
              <a:buNone/>
              <a:defRPr sz="2000" b="0" i="0" u="none" strike="noStrike" cap="none">
                <a:solidFill>
                  <a:srgbClr val="898989"/>
                </a:solidFill>
                <a:latin typeface="Arial"/>
                <a:ea typeface="Arial"/>
                <a:cs typeface="Arial"/>
                <a:sym typeface="Arial"/>
              </a:defRPr>
            </a:lvl3pPr>
            <a:lvl4pPr marR="0" lvl="3" algn="ctr" rtl="0">
              <a:lnSpc>
                <a:spcPct val="90000"/>
              </a:lnSpc>
              <a:spcBef>
                <a:spcPts val="500"/>
              </a:spcBef>
              <a:spcAft>
                <a:spcPts val="0"/>
              </a:spcAft>
              <a:buClr>
                <a:srgbClr val="898989"/>
              </a:buClr>
              <a:buSzPts val="1800"/>
              <a:buFont typeface="Arial"/>
              <a:buNone/>
              <a:defRPr sz="1800" b="0" i="0" u="none" strike="noStrike" cap="none">
                <a:solidFill>
                  <a:srgbClr val="898989"/>
                </a:solidFill>
                <a:latin typeface="Arial"/>
                <a:ea typeface="Arial"/>
                <a:cs typeface="Arial"/>
                <a:sym typeface="Arial"/>
              </a:defRPr>
            </a:lvl4pPr>
            <a:lvl5pPr marR="0" lvl="4" algn="ctr" rtl="0">
              <a:lnSpc>
                <a:spcPct val="90000"/>
              </a:lnSpc>
              <a:spcBef>
                <a:spcPts val="500"/>
              </a:spcBef>
              <a:spcAft>
                <a:spcPts val="0"/>
              </a:spcAft>
              <a:buClr>
                <a:srgbClr val="898989"/>
              </a:buClr>
              <a:buSzPts val="1800"/>
              <a:buFont typeface="Arial"/>
              <a:buNone/>
              <a:defRPr sz="1800" b="0" i="0" u="none" strike="noStrike" cap="none">
                <a:solidFill>
                  <a:srgbClr val="898989"/>
                </a:solidFill>
                <a:latin typeface="Arial"/>
                <a:ea typeface="Arial"/>
                <a:cs typeface="Arial"/>
                <a:sym typeface="Arial"/>
              </a:defRPr>
            </a:lvl5pPr>
            <a:lvl6pPr marR="0" lvl="5" algn="ctr" rtl="0">
              <a:lnSpc>
                <a:spcPct val="90000"/>
              </a:lnSpc>
              <a:spcBef>
                <a:spcPts val="500"/>
              </a:spcBef>
              <a:spcAft>
                <a:spcPts val="0"/>
              </a:spcAft>
              <a:buClr>
                <a:srgbClr val="898989"/>
              </a:buClr>
              <a:buSzPts val="1800"/>
              <a:buFont typeface="Arial"/>
              <a:buNone/>
              <a:defRPr sz="1800" b="0" i="0" u="none" strike="noStrike" cap="none">
                <a:solidFill>
                  <a:srgbClr val="898989"/>
                </a:solidFill>
                <a:latin typeface="Arial"/>
                <a:ea typeface="Arial"/>
                <a:cs typeface="Arial"/>
                <a:sym typeface="Arial"/>
              </a:defRPr>
            </a:lvl6pPr>
            <a:lvl7pPr marR="0" lvl="6" algn="ctr" rtl="0">
              <a:lnSpc>
                <a:spcPct val="90000"/>
              </a:lnSpc>
              <a:spcBef>
                <a:spcPts val="500"/>
              </a:spcBef>
              <a:spcAft>
                <a:spcPts val="0"/>
              </a:spcAft>
              <a:buClr>
                <a:srgbClr val="898989"/>
              </a:buClr>
              <a:buSzPts val="1800"/>
              <a:buFont typeface="Arial"/>
              <a:buNone/>
              <a:defRPr sz="1800" b="0" i="0" u="none" strike="noStrike" cap="none">
                <a:solidFill>
                  <a:srgbClr val="898989"/>
                </a:solidFill>
                <a:latin typeface="Arial"/>
                <a:ea typeface="Arial"/>
                <a:cs typeface="Arial"/>
                <a:sym typeface="Arial"/>
              </a:defRPr>
            </a:lvl7pPr>
            <a:lvl8pPr marR="0" lvl="7" algn="ctr" rtl="0">
              <a:lnSpc>
                <a:spcPct val="90000"/>
              </a:lnSpc>
              <a:spcBef>
                <a:spcPts val="500"/>
              </a:spcBef>
              <a:spcAft>
                <a:spcPts val="0"/>
              </a:spcAft>
              <a:buClr>
                <a:srgbClr val="898989"/>
              </a:buClr>
              <a:buSzPts val="1800"/>
              <a:buFont typeface="Arial"/>
              <a:buNone/>
              <a:defRPr sz="1800" b="0" i="0" u="none" strike="noStrike" cap="none">
                <a:solidFill>
                  <a:srgbClr val="898989"/>
                </a:solidFill>
                <a:latin typeface="Arial"/>
                <a:ea typeface="Arial"/>
                <a:cs typeface="Arial"/>
                <a:sym typeface="Arial"/>
              </a:defRPr>
            </a:lvl8pPr>
            <a:lvl9pPr marR="0" lvl="8" algn="ctr" rtl="0">
              <a:lnSpc>
                <a:spcPct val="90000"/>
              </a:lnSpc>
              <a:spcBef>
                <a:spcPts val="500"/>
              </a:spcBef>
              <a:spcAft>
                <a:spcPts val="0"/>
              </a:spcAft>
              <a:buClr>
                <a:srgbClr val="898989"/>
              </a:buClr>
              <a:buSzPts val="1800"/>
              <a:buFont typeface="Arial"/>
              <a:buNone/>
              <a:defRPr sz="1800" b="0" i="0" u="none" strike="noStrike" cap="none">
                <a:solidFill>
                  <a:srgbClr val="898989"/>
                </a:solidFill>
                <a:latin typeface="Arial"/>
                <a:ea typeface="Arial"/>
                <a:cs typeface="Arial"/>
                <a:sym typeface="Arial"/>
              </a:defRPr>
            </a:lvl9pPr>
          </a:lstStyle>
          <a:p>
            <a:endParaRPr/>
          </a:p>
        </p:txBody>
      </p:sp>
      <p:pic>
        <p:nvPicPr>
          <p:cNvPr id="100" name="Google Shape;100;p16" descr="logo.png"/>
          <p:cNvPicPr preferRelativeResize="0"/>
          <p:nvPr/>
        </p:nvPicPr>
        <p:blipFill rotWithShape="1">
          <a:blip r:embed="rId2">
            <a:alphaModFix/>
          </a:blip>
          <a:srcRect/>
          <a:stretch/>
        </p:blipFill>
        <p:spPr>
          <a:xfrm>
            <a:off x="259253" y="146296"/>
            <a:ext cx="2324927" cy="1238318"/>
          </a:xfrm>
          <a:prstGeom prst="rect">
            <a:avLst/>
          </a:prstGeom>
          <a:noFill/>
          <a:ln>
            <a:noFill/>
          </a:ln>
        </p:spPr>
      </p:pic>
      <p:cxnSp>
        <p:nvCxnSpPr>
          <p:cNvPr id="101" name="Google Shape;101;p16"/>
          <p:cNvCxnSpPr/>
          <p:nvPr/>
        </p:nvCxnSpPr>
        <p:spPr>
          <a:xfrm>
            <a:off x="1147886" y="1514141"/>
            <a:ext cx="10073273" cy="0"/>
          </a:xfrm>
          <a:prstGeom prst="straightConnector1">
            <a:avLst/>
          </a:prstGeom>
          <a:noFill/>
          <a:ln w="12700" cap="flat" cmpd="sng">
            <a:solidFill>
              <a:schemeClr val="accent1"/>
            </a:solidFill>
            <a:prstDash val="solid"/>
            <a:miter lim="800000"/>
            <a:headEnd type="none" w="sm" len="sm"/>
            <a:tailEnd type="none" w="sm" len="sm"/>
          </a:ln>
        </p:spPr>
      </p:cxnSp>
      <p:pic>
        <p:nvPicPr>
          <p:cNvPr id="102" name="Google Shape;102;p16" descr="definitionLS.png"/>
          <p:cNvPicPr preferRelativeResize="0"/>
          <p:nvPr/>
        </p:nvPicPr>
        <p:blipFill rotWithShape="1">
          <a:blip r:embed="rId3">
            <a:alphaModFix/>
          </a:blip>
          <a:srcRect/>
          <a:stretch/>
        </p:blipFill>
        <p:spPr>
          <a:xfrm>
            <a:off x="0" y="6579350"/>
            <a:ext cx="12192000" cy="278650"/>
          </a:xfrm>
          <a:prstGeom prst="rect">
            <a:avLst/>
          </a:prstGeom>
          <a:noFill/>
          <a:ln>
            <a:noFill/>
          </a:ln>
        </p:spPr>
      </p:pic>
    </p:spTree>
    <p:extLst>
      <p:ext uri="{BB962C8B-B14F-4D97-AF65-F5344CB8AC3E}">
        <p14:creationId xmlns:p14="http://schemas.microsoft.com/office/powerpoint/2010/main" val="34947826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Highlighted Text">
  <p:cSld name="1_Highlighted Text">
    <p:spTree>
      <p:nvGrpSpPr>
        <p:cNvPr id="1" name="Shape 31"/>
        <p:cNvGrpSpPr/>
        <p:nvPr/>
      </p:nvGrpSpPr>
      <p:grpSpPr>
        <a:xfrm>
          <a:off x="0" y="0"/>
          <a:ext cx="0" cy="0"/>
          <a:chOff x="0" y="0"/>
          <a:chExt cx="0" cy="0"/>
        </a:xfrm>
      </p:grpSpPr>
      <p:sp>
        <p:nvSpPr>
          <p:cNvPr id="32" name="Google Shape;32;p5"/>
          <p:cNvSpPr/>
          <p:nvPr/>
        </p:nvSpPr>
        <p:spPr>
          <a:xfrm>
            <a:off x="7186087" y="228600"/>
            <a:ext cx="4701116" cy="640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3" name="Google Shape;33;p5"/>
          <p:cNvPicPr preferRelativeResize="0"/>
          <p:nvPr/>
        </p:nvPicPr>
        <p:blipFill rotWithShape="1">
          <a:blip r:embed="rId2">
            <a:alphaModFix/>
          </a:blip>
          <a:srcRect/>
          <a:stretch/>
        </p:blipFill>
        <p:spPr>
          <a:xfrm>
            <a:off x="268948" y="6417180"/>
            <a:ext cx="1549161" cy="308071"/>
          </a:xfrm>
          <a:prstGeom prst="rect">
            <a:avLst/>
          </a:prstGeom>
          <a:noFill/>
          <a:ln>
            <a:noFill/>
          </a:ln>
        </p:spPr>
      </p:pic>
      <p:sp>
        <p:nvSpPr>
          <p:cNvPr id="34" name="Google Shape;34;p5"/>
          <p:cNvSpPr txBox="1"/>
          <p:nvPr/>
        </p:nvSpPr>
        <p:spPr>
          <a:xfrm>
            <a:off x="11421987" y="6398562"/>
            <a:ext cx="58830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900">
              <a:solidFill>
                <a:schemeClr val="lt1"/>
              </a:solidFill>
              <a:latin typeface="Arial"/>
              <a:ea typeface="Arial"/>
              <a:cs typeface="Arial"/>
              <a:sym typeface="Arial"/>
            </a:endParaRPr>
          </a:p>
        </p:txBody>
      </p:sp>
      <p:sp>
        <p:nvSpPr>
          <p:cNvPr id="35" name="Google Shape;35;p5"/>
          <p:cNvSpPr txBox="1">
            <a:spLocks noGrp="1"/>
          </p:cNvSpPr>
          <p:nvPr>
            <p:ph type="body" idx="1"/>
          </p:nvPr>
        </p:nvSpPr>
        <p:spPr>
          <a:xfrm>
            <a:off x="715781" y="594116"/>
            <a:ext cx="10706203" cy="5327213"/>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dk2"/>
              </a:buClr>
              <a:buSzPts val="6600"/>
              <a:buFont typeface="Arial"/>
              <a:buNone/>
              <a:defRPr sz="6600" b="0" i="0" u="none" strike="noStrike" cap="none">
                <a:solidFill>
                  <a:schemeClr val="dk2"/>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5"/>
          <p:cNvSpPr/>
          <p:nvPr/>
        </p:nvSpPr>
        <p:spPr>
          <a:xfrm>
            <a:off x="248221" y="228600"/>
            <a:ext cx="11638983" cy="6400800"/>
          </a:xfrm>
          <a:prstGeom prst="rect">
            <a:avLst/>
          </a:pr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7" name="Google Shape;37;p5"/>
          <p:cNvPicPr preferRelativeResize="0"/>
          <p:nvPr/>
        </p:nvPicPr>
        <p:blipFill rotWithShape="1">
          <a:blip r:embed="rId3">
            <a:alphaModFix/>
          </a:blip>
          <a:srcRect/>
          <a:stretch/>
        </p:blipFill>
        <p:spPr>
          <a:xfrm>
            <a:off x="715785" y="6121332"/>
            <a:ext cx="1549161" cy="308071"/>
          </a:xfrm>
          <a:prstGeom prst="rect">
            <a:avLst/>
          </a:prstGeom>
          <a:noFill/>
          <a:ln>
            <a:noFill/>
          </a:ln>
        </p:spPr>
      </p:pic>
    </p:spTree>
    <p:extLst>
      <p:ext uri="{BB962C8B-B14F-4D97-AF65-F5344CB8AC3E}">
        <p14:creationId xmlns:p14="http://schemas.microsoft.com/office/powerpoint/2010/main" val="395152713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622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userDrawn="1"/>
        </p:nvSpPr>
        <p:spPr>
          <a:xfrm>
            <a:off x="-21523" y="-19050"/>
            <a:ext cx="12242800" cy="6877050"/>
          </a:xfrm>
          <a:prstGeom prst="rect">
            <a:avLst/>
          </a:prstGeom>
          <a:blipFill dpi="0" rotWithShape="1">
            <a:blip r:embed="rId3" cstate="screen">
              <a:alphaModFix amt="16000"/>
              <a:extLst>
                <a:ext uri="{28A0092B-C50C-407E-A947-70E740481C1C}">
                  <a14:useLocalDpi xmlns:a14="http://schemas.microsoft.com/office/drawing/2010/main"/>
                </a:ext>
              </a:extLst>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5" name="Rectangle 14"/>
          <p:cNvSpPr/>
          <p:nvPr userDrawn="1"/>
        </p:nvSpPr>
        <p:spPr>
          <a:xfrm>
            <a:off x="4536913" y="-19049"/>
            <a:ext cx="7655091" cy="6877050"/>
          </a:xfrm>
          <a:prstGeom prst="rect">
            <a:avLst/>
          </a:prstGeom>
          <a:blipFill dpi="0" rotWithShape="1">
            <a:blip r:embed="rId4" cstate="screen">
              <a:alphaModFix amt="56000"/>
              <a:extLst>
                <a:ext uri="{28A0092B-C50C-407E-A947-70E740481C1C}">
                  <a14:useLocalDpi xmlns:a14="http://schemas.microsoft.com/office/drawing/2010/main"/>
                </a:ext>
              </a:extLst>
            </a:blip>
            <a:srcRect/>
            <a:stretch>
              <a:fillRect l="5" t="-12466" r="-19454" b="-1988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Text Placeholder 21"/>
          <p:cNvSpPr>
            <a:spLocks noGrp="1"/>
          </p:cNvSpPr>
          <p:nvPr>
            <p:ph type="body" sz="quarter" idx="10"/>
          </p:nvPr>
        </p:nvSpPr>
        <p:spPr>
          <a:xfrm>
            <a:off x="288761" y="4267231"/>
            <a:ext cx="11266635" cy="374461"/>
          </a:xfrm>
          <a:prstGeom prst="rect">
            <a:avLst/>
          </a:prstGeom>
        </p:spPr>
        <p:txBody>
          <a:bodyPr anchor="ctr" anchorCtr="0">
            <a:spAutoFit/>
          </a:bodyPr>
          <a:lstStyle>
            <a:lvl1pPr marL="0" indent="0" algn="l">
              <a:buNone/>
              <a:defRPr sz="2000">
                <a:solidFill>
                  <a:schemeClr val="bg1"/>
                </a:solidFill>
                <a:latin typeface="+mj-lt"/>
              </a:defRPr>
            </a:lvl1pPr>
          </a:lstStyle>
          <a:p>
            <a:pPr lvl="0"/>
            <a:r>
              <a:rPr lang="en-US"/>
              <a:t>Click to edit Master text styles</a:t>
            </a:r>
          </a:p>
        </p:txBody>
      </p:sp>
      <p:sp>
        <p:nvSpPr>
          <p:cNvPr id="9" name="Title 16"/>
          <p:cNvSpPr>
            <a:spLocks noGrp="1"/>
          </p:cNvSpPr>
          <p:nvPr>
            <p:ph type="title"/>
          </p:nvPr>
        </p:nvSpPr>
        <p:spPr>
          <a:xfrm>
            <a:off x="288762" y="2642464"/>
            <a:ext cx="11598441" cy="1573072"/>
          </a:xfrm>
          <a:prstGeom prst="rect">
            <a:avLst/>
          </a:prstGeom>
        </p:spPr>
        <p:txBody>
          <a:bodyPr anchor="ctr" anchorCtr="0">
            <a:noAutofit/>
          </a:bodyPr>
          <a:lstStyle>
            <a:lvl1pPr algn="l">
              <a:defRPr sz="5400">
                <a:solidFill>
                  <a:schemeClr val="bg1"/>
                </a:solidFill>
                <a:latin typeface="+mj-lt"/>
              </a:defRPr>
            </a:lvl1pPr>
          </a:lstStyle>
          <a:p>
            <a:r>
              <a:rPr lang="en-US"/>
              <a:t>Click to edit Master title style</a:t>
            </a:r>
            <a:endParaRPr lang="en-US" dirty="0"/>
          </a:p>
        </p:txBody>
      </p:sp>
      <p:pic>
        <p:nvPicPr>
          <p:cNvPr id="11" name="Picture 10" descr="PEPFAR-Logo-Color-Tagline-Transparent-White.gif"/>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88762" y="228607"/>
            <a:ext cx="4248151" cy="1153467"/>
          </a:xfrm>
          <a:prstGeom prst="rect">
            <a:avLst/>
          </a:prstGeom>
        </p:spPr>
      </p:pic>
    </p:spTree>
    <p:extLst>
      <p:ext uri="{BB962C8B-B14F-4D97-AF65-F5344CB8AC3E}">
        <p14:creationId xmlns:p14="http://schemas.microsoft.com/office/powerpoint/2010/main" val="29474483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Option 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userDrawn="1"/>
        </p:nvSpPr>
        <p:spPr>
          <a:xfrm>
            <a:off x="-50800" y="-19050"/>
            <a:ext cx="12242800" cy="6877050"/>
          </a:xfrm>
          <a:prstGeom prst="rect">
            <a:avLst/>
          </a:prstGeom>
          <a:blipFill dpi="0" rotWithShape="1">
            <a:blip r:embed="rId3" cstate="screen">
              <a:alphaModFix amt="16000"/>
              <a:extLst>
                <a:ext uri="{28A0092B-C50C-407E-A947-70E740481C1C}">
                  <a14:useLocalDpi xmlns:a14="http://schemas.microsoft.com/office/drawing/2010/main"/>
                </a:ext>
              </a:extLst>
            </a:blip>
            <a:srcRect/>
            <a:stretch>
              <a:fillRect l="-13899" t="-10942" r="-32574" b="-276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894" name="Rectangle 6893"/>
          <p:cNvSpPr/>
          <p:nvPr userDrawn="1"/>
        </p:nvSpPr>
        <p:spPr>
          <a:xfrm>
            <a:off x="6841583" y="-19049"/>
            <a:ext cx="5350420" cy="6877050"/>
          </a:xfrm>
          <a:prstGeom prst="rect">
            <a:avLst/>
          </a:prstGeom>
          <a:blipFill dpi="0" rotWithShape="1">
            <a:blip r:embed="rId4" cstate="screen">
              <a:alphaModFix amt="60000"/>
              <a:extLst>
                <a:ext uri="{28A0092B-C50C-407E-A947-70E740481C1C}">
                  <a14:useLocalDpi xmlns:a14="http://schemas.microsoft.com/office/drawing/2010/main"/>
                </a:ext>
              </a:extLst>
            </a:blip>
            <a:srcRect/>
            <a:stretch>
              <a:fillRect l="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2" name="Text Placeholder 21"/>
          <p:cNvSpPr>
            <a:spLocks noGrp="1"/>
          </p:cNvSpPr>
          <p:nvPr>
            <p:ph type="body" sz="quarter" idx="10"/>
          </p:nvPr>
        </p:nvSpPr>
        <p:spPr>
          <a:xfrm>
            <a:off x="288760" y="4267231"/>
            <a:ext cx="11598440" cy="374461"/>
          </a:xfrm>
          <a:prstGeom prst="rect">
            <a:avLst/>
          </a:prstGeom>
        </p:spPr>
        <p:txBody>
          <a:bodyPr wrap="square" anchor="ctr" anchorCtr="0">
            <a:spAutoFit/>
          </a:bodyPr>
          <a:lstStyle>
            <a:lvl1pPr marL="0" indent="0" algn="ctr">
              <a:buNone/>
              <a:defRPr sz="2000">
                <a:solidFill>
                  <a:schemeClr val="bg1"/>
                </a:solidFill>
                <a:latin typeface="+mj-lt"/>
              </a:defRPr>
            </a:lvl1pPr>
          </a:lstStyle>
          <a:p>
            <a:pPr lvl="0"/>
            <a:r>
              <a:rPr lang="en-US"/>
              <a:t>Click to edit Master text styles</a:t>
            </a:r>
          </a:p>
        </p:txBody>
      </p:sp>
      <p:sp>
        <p:nvSpPr>
          <p:cNvPr id="17" name="Title 16"/>
          <p:cNvSpPr>
            <a:spLocks noGrp="1"/>
          </p:cNvSpPr>
          <p:nvPr>
            <p:ph type="title"/>
          </p:nvPr>
        </p:nvSpPr>
        <p:spPr>
          <a:xfrm>
            <a:off x="288762" y="2642464"/>
            <a:ext cx="11598441" cy="1573072"/>
          </a:xfrm>
          <a:prstGeom prst="rect">
            <a:avLst/>
          </a:prstGeom>
        </p:spPr>
        <p:txBody>
          <a:bodyPr anchor="ctr" anchorCtr="0">
            <a:noAutofit/>
          </a:bodyPr>
          <a:lstStyle>
            <a:lvl1pPr algn="ctr">
              <a:defRPr sz="5400">
                <a:solidFill>
                  <a:schemeClr val="bg1"/>
                </a:solidFill>
                <a:latin typeface="+mj-lt"/>
              </a:defRPr>
            </a:lvl1pPr>
          </a:lstStyle>
          <a:p>
            <a:r>
              <a:rPr lang="en-US" dirty="0"/>
              <a:t>Click to edit Master title style</a:t>
            </a:r>
          </a:p>
        </p:txBody>
      </p:sp>
      <p:pic>
        <p:nvPicPr>
          <p:cNvPr id="10" name="Picture 9" descr="PEPFAR-Logo-Color-Tagline-Transparent-White.g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8762" y="248606"/>
            <a:ext cx="4248151" cy="1153467"/>
          </a:xfrm>
          <a:prstGeom prst="rect">
            <a:avLst/>
          </a:prstGeom>
        </p:spPr>
      </p:pic>
    </p:spTree>
    <p:extLst>
      <p:ext uri="{BB962C8B-B14F-4D97-AF65-F5344CB8AC3E}">
        <p14:creationId xmlns:p14="http://schemas.microsoft.com/office/powerpoint/2010/main" val="44591313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itle 16"/>
          <p:cNvSpPr>
            <a:spLocks noGrp="1"/>
          </p:cNvSpPr>
          <p:nvPr>
            <p:ph type="title"/>
          </p:nvPr>
        </p:nvSpPr>
        <p:spPr>
          <a:xfrm>
            <a:off x="2623446" y="2657522"/>
            <a:ext cx="8144041" cy="1573072"/>
          </a:xfrm>
          <a:prstGeom prst="rect">
            <a:avLst/>
          </a:prstGeom>
        </p:spPr>
        <p:txBody>
          <a:bodyPr anchor="ctr" anchorCtr="0">
            <a:noAutofit/>
          </a:bodyPr>
          <a:lstStyle>
            <a:lvl1pPr algn="l">
              <a:defRPr sz="5400">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1302697089"/>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96">
          <p15:clr>
            <a:srgbClr val="FBAE40"/>
          </p15:clr>
        </p15:guide>
        <p15:guide id="5" orient="horz" pos="144">
          <p15:clr>
            <a:srgbClr val="FBAE40"/>
          </p15:clr>
        </p15:guide>
        <p15:guide id="6" orient="horz" pos="417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Red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accent1"/>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1" y="203817"/>
            <a:ext cx="11690843" cy="456949"/>
          </a:xfrm>
          <a:prstGeom prst="rect">
            <a:avLst/>
          </a:prstGeom>
        </p:spPr>
        <p:txBody>
          <a:bodyPr lIns="0" tIns="0" rIns="0" bIns="0">
            <a:sp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360622"/>
            <a:ext cx="1549161" cy="421178"/>
          </a:xfrm>
          <a:prstGeom prst="rect">
            <a:avLst/>
          </a:prstGeom>
        </p:spPr>
      </p:pic>
      <p:sp>
        <p:nvSpPr>
          <p:cNvPr id="4" name="Text Placeholder 3"/>
          <p:cNvSpPr>
            <a:spLocks noGrp="1"/>
          </p:cNvSpPr>
          <p:nvPr>
            <p:ph type="body" sz="quarter" idx="15"/>
          </p:nvPr>
        </p:nvSpPr>
        <p:spPr>
          <a:xfrm>
            <a:off x="1893136" y="6499276"/>
            <a:ext cx="9604861"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a:solidFill>
                <a:srgbClr val="16181A">
                  <a:lumMod val="25000"/>
                </a:srgbClr>
              </a:solidFill>
            </a:endParaRPr>
          </a:p>
        </p:txBody>
      </p:sp>
      <p:sp>
        <p:nvSpPr>
          <p:cNvPr id="12" name="Text Placeholder 13"/>
          <p:cNvSpPr>
            <a:spLocks noGrp="1"/>
          </p:cNvSpPr>
          <p:nvPr>
            <p:ph type="body" sz="quarter" idx="14"/>
          </p:nvPr>
        </p:nvSpPr>
        <p:spPr>
          <a:xfrm>
            <a:off x="267536"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4127908820"/>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Blue Header">
    <p:spTree>
      <p:nvGrpSpPr>
        <p:cNvPr id="1" name=""/>
        <p:cNvGrpSpPr/>
        <p:nvPr/>
      </p:nvGrpSpPr>
      <p:grpSpPr>
        <a:xfrm>
          <a:off x="0" y="0"/>
          <a:ext cx="0" cy="0"/>
          <a:chOff x="0" y="0"/>
          <a:chExt cx="0" cy="0"/>
        </a:xfrm>
      </p:grpSpPr>
      <p:sp>
        <p:nvSpPr>
          <p:cNvPr id="8" name="Rectangle 7"/>
          <p:cNvSpPr/>
          <p:nvPr/>
        </p:nvSpPr>
        <p:spPr>
          <a:xfrm>
            <a:off x="0" y="-2"/>
            <a:ext cx="12192000" cy="822960"/>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9" name="Text Placeholder 9"/>
          <p:cNvSpPr>
            <a:spLocks noGrp="1"/>
          </p:cNvSpPr>
          <p:nvPr>
            <p:ph type="body" sz="quarter" idx="13"/>
          </p:nvPr>
        </p:nvSpPr>
        <p:spPr>
          <a:xfrm>
            <a:off x="230021" y="203817"/>
            <a:ext cx="11690843" cy="456949"/>
          </a:xfrm>
          <a:prstGeom prst="rect">
            <a:avLst/>
          </a:prstGeom>
        </p:spPr>
        <p:txBody>
          <a:bodyPr lIns="0" tIns="0" rIns="0" bIns="0">
            <a:normAutofit/>
          </a:bodyPr>
          <a:lstStyle>
            <a:lvl1pPr marL="0" indent="0">
              <a:buFontTx/>
              <a:buNone/>
              <a:defRPr sz="32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360622"/>
            <a:ext cx="1549161" cy="421178"/>
          </a:xfrm>
          <a:prstGeom prst="rect">
            <a:avLst/>
          </a:prstGeom>
        </p:spPr>
      </p:pic>
      <p:sp>
        <p:nvSpPr>
          <p:cNvPr id="4" name="Text Placeholder 3"/>
          <p:cNvSpPr>
            <a:spLocks noGrp="1"/>
          </p:cNvSpPr>
          <p:nvPr>
            <p:ph type="body" sz="quarter" idx="15"/>
          </p:nvPr>
        </p:nvSpPr>
        <p:spPr>
          <a:xfrm>
            <a:off x="1893136" y="6499276"/>
            <a:ext cx="9604861" cy="172328"/>
          </a:xfrm>
          <a:prstGeom prst="rect">
            <a:avLst/>
          </a:prstGeom>
        </p:spPr>
        <p:txBody>
          <a:bodyPr lIns="0" tIns="0" rIns="0" bIns="0">
            <a:normAutofit/>
          </a:bodyPr>
          <a:lstStyle>
            <a:lvl1pPr marL="0" indent="0">
              <a:buFontTx/>
              <a:buNone/>
              <a:defRPr sz="1000">
                <a:solidFill>
                  <a:schemeClr val="bg2">
                    <a:lumMod val="25000"/>
                  </a:schemeClr>
                </a:solidFill>
                <a:latin typeface="+mj-lt"/>
              </a:defRPr>
            </a:lvl1pPr>
          </a:lstStyle>
          <a:p>
            <a:pPr lvl="0"/>
            <a:r>
              <a:rPr lang="en-US" dirty="0"/>
              <a:t>Click to edit Master text styles</a:t>
            </a:r>
          </a:p>
        </p:txBody>
      </p:sp>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a:solidFill>
                <a:srgbClr val="16181A">
                  <a:lumMod val="25000"/>
                </a:srgbClr>
              </a:solidFill>
            </a:endParaRPr>
          </a:p>
        </p:txBody>
      </p:sp>
      <p:sp>
        <p:nvSpPr>
          <p:cNvPr id="12" name="Text Placeholder 13"/>
          <p:cNvSpPr>
            <a:spLocks noGrp="1"/>
          </p:cNvSpPr>
          <p:nvPr>
            <p:ph type="body" sz="quarter" idx="14"/>
          </p:nvPr>
        </p:nvSpPr>
        <p:spPr>
          <a:xfrm>
            <a:off x="267536" y="958048"/>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Tree>
    <p:extLst>
      <p:ext uri="{BB962C8B-B14F-4D97-AF65-F5344CB8AC3E}">
        <p14:creationId xmlns:p14="http://schemas.microsoft.com/office/powerpoint/2010/main" val="107712544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8816"/>
            <a:ext cx="12192000" cy="6876816"/>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8366322" y="2380077"/>
            <a:ext cx="3825677" cy="201318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sz="1800" dirty="0">
              <a:solidFill>
                <a:prstClr val="white"/>
              </a:solidFill>
              <a:sym typeface="Arial Narrow"/>
            </a:endParaRPr>
          </a:p>
        </p:txBody>
      </p:sp>
      <p:pic>
        <p:nvPicPr>
          <p:cNvPr id="5" name="Picture 4" descr="logo-rev.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673975" y="2561639"/>
            <a:ext cx="3041383" cy="1618389"/>
          </a:xfrm>
          <a:prstGeom prst="rect">
            <a:avLst/>
          </a:prstGeom>
        </p:spPr>
      </p:pic>
    </p:spTree>
    <p:extLst>
      <p:ext uri="{BB962C8B-B14F-4D97-AF65-F5344CB8AC3E}">
        <p14:creationId xmlns:p14="http://schemas.microsoft.com/office/powerpoint/2010/main" val="2886269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9" name="Text Placeholder 9"/>
          <p:cNvSpPr>
            <a:spLocks noGrp="1"/>
          </p:cNvSpPr>
          <p:nvPr>
            <p:ph type="body" sz="quarter" idx="13"/>
          </p:nvPr>
        </p:nvSpPr>
        <p:spPr>
          <a:xfrm>
            <a:off x="230021" y="230831"/>
            <a:ext cx="11690843" cy="456949"/>
          </a:xfrm>
          <a:prstGeom prst="rect">
            <a:avLst/>
          </a:prstGeom>
        </p:spPr>
        <p:txBody>
          <a:bodyPr lIns="0" tIns="0" rIns="0" bIns="0">
            <a:spAutoFit/>
          </a:bodyPr>
          <a:lstStyle>
            <a:lvl1pPr marL="0" indent="0">
              <a:buFontTx/>
              <a:buNone/>
              <a:defRPr sz="3200">
                <a:solidFill>
                  <a:schemeClr val="bg2">
                    <a:lumMod val="25000"/>
                  </a:schemeClr>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48" y="6360622"/>
            <a:ext cx="1549161" cy="421178"/>
          </a:xfrm>
          <a:prstGeom prst="rect">
            <a:avLst/>
          </a:prstGeom>
        </p:spPr>
      </p:pic>
      <p:sp>
        <p:nvSpPr>
          <p:cNvPr id="16" name="Text Placeholder 13"/>
          <p:cNvSpPr>
            <a:spLocks noGrp="1"/>
          </p:cNvSpPr>
          <p:nvPr>
            <p:ph type="body" sz="quarter" idx="14"/>
          </p:nvPr>
        </p:nvSpPr>
        <p:spPr>
          <a:xfrm>
            <a:off x="267536" y="903456"/>
            <a:ext cx="11614149" cy="2370392"/>
          </a:xfrm>
          <a:prstGeom prst="rect">
            <a:avLst/>
          </a:prstGeom>
        </p:spPr>
        <p:txBody>
          <a:bodyPr lIns="0" tIns="0" rIns="0" bIns="0">
            <a:spAutoFit/>
          </a:bodyPr>
          <a:lstStyle>
            <a:lvl1pPr marL="0" indent="0">
              <a:buNone/>
              <a:defRPr sz="2400">
                <a:solidFill>
                  <a:schemeClr val="bg2">
                    <a:lumMod val="25000"/>
                  </a:schemeClr>
                </a:solidFill>
              </a:defRPr>
            </a:lvl1pPr>
            <a:lvl2pPr marL="336550" indent="-160338">
              <a:defRPr sz="2400">
                <a:solidFill>
                  <a:schemeClr val="bg2">
                    <a:lumMod val="25000"/>
                  </a:schemeClr>
                </a:solidFill>
              </a:defRPr>
            </a:lvl2pPr>
            <a:lvl3pPr marL="577850" indent="-241300">
              <a:buFont typeface="Segoe UI" panose="020B0502040204020203" pitchFamily="34" charset="0"/>
              <a:buChar char="–"/>
              <a:defRPr sz="2400">
                <a:solidFill>
                  <a:schemeClr val="bg2">
                    <a:lumMod val="25000"/>
                  </a:schemeClr>
                </a:solidFill>
              </a:defRPr>
            </a:lvl3pPr>
            <a:lvl4pPr marL="801688" indent="-176213">
              <a:buFont typeface="Wingdings" panose="05000000000000000000" pitchFamily="2" charset="2"/>
              <a:buChar char="§"/>
              <a:defRPr sz="2400">
                <a:solidFill>
                  <a:schemeClr val="bg2">
                    <a:lumMod val="25000"/>
                  </a:schemeClr>
                </a:solidFill>
              </a:defRPr>
            </a:lvl4pPr>
            <a:lvl5pPr marL="1027113" indent="-225425">
              <a:buFont typeface="Century Gothic" panose="020B0502020202020204" pitchFamily="34" charset="0"/>
              <a:buChar char="○"/>
              <a:defRPr sz="2400">
                <a:solidFill>
                  <a:schemeClr val="bg2">
                    <a:lumMod val="25000"/>
                  </a:schemeClr>
                </a:solidFill>
              </a:defRPr>
            </a:lvl5pPr>
            <a:lvl6pPr marL="1200150" indent="-171450">
              <a:defRPr sz="24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7" name="Text Placeholder 3"/>
          <p:cNvSpPr>
            <a:spLocks noGrp="1"/>
          </p:cNvSpPr>
          <p:nvPr>
            <p:ph type="body" sz="quarter" idx="15"/>
          </p:nvPr>
        </p:nvSpPr>
        <p:spPr>
          <a:xfrm>
            <a:off x="1893136" y="6499276"/>
            <a:ext cx="9604861" cy="172328"/>
          </a:xfrm>
          <a:prstGeom prst="rect">
            <a:avLst/>
          </a:prstGeom>
        </p:spPr>
        <p:txBody>
          <a:bodyPr lIns="0" tIns="0" rIns="0" bIns="0">
            <a:normAutofit/>
          </a:bodyPr>
          <a:lstStyle>
            <a:lvl1pPr marL="0" indent="0">
              <a:buFontTx/>
              <a:buNone/>
              <a:defRPr sz="800">
                <a:solidFill>
                  <a:schemeClr val="bg2">
                    <a:lumMod val="25000"/>
                  </a:schemeClr>
                </a:solidFill>
                <a:latin typeface="+mj-lt"/>
              </a:defRPr>
            </a:lvl1pPr>
          </a:lstStyle>
          <a:p>
            <a:pPr lvl="0"/>
            <a:r>
              <a:rPr lang="en-US" dirty="0"/>
              <a:t>Click to edit Master text styles</a:t>
            </a:r>
          </a:p>
        </p:txBody>
      </p:sp>
      <p:sp>
        <p:nvSpPr>
          <p:cNvPr id="18"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16181A">
                    <a:lumMod val="25000"/>
                  </a:srgbClr>
                </a:solidFill>
              </a:rPr>
              <a:pPr/>
              <a:t>‹#›</a:t>
            </a:fld>
            <a:endParaRPr lang="en-US" sz="900">
              <a:solidFill>
                <a:srgbClr val="16181A">
                  <a:lumMod val="25000"/>
                </a:srgbClr>
              </a:solidFill>
            </a:endParaRPr>
          </a:p>
        </p:txBody>
      </p:sp>
    </p:spTree>
    <p:extLst>
      <p:ext uri="{BB962C8B-B14F-4D97-AF65-F5344CB8AC3E}">
        <p14:creationId xmlns:p14="http://schemas.microsoft.com/office/powerpoint/2010/main" val="572111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ighlighted Text Red">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rgbClr val="FFFFFF"/>
              </a:solidFill>
            </a:endParaRPr>
          </a:p>
        </p:txBody>
      </p:sp>
      <p:sp>
        <p:nvSpPr>
          <p:cNvPr id="9" name="Text Placeholder 9"/>
          <p:cNvSpPr>
            <a:spLocks noGrp="1"/>
          </p:cNvSpPr>
          <p:nvPr>
            <p:ph type="body" sz="quarter" idx="13"/>
          </p:nvPr>
        </p:nvSpPr>
        <p:spPr>
          <a:xfrm>
            <a:off x="715781"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t="2625" r="16276" b="18381"/>
          <a:stretch/>
        </p:blipFill>
        <p:spPr>
          <a:xfrm>
            <a:off x="6618757" y="228601"/>
            <a:ext cx="5308600" cy="6428874"/>
          </a:xfrm>
          <a:prstGeom prst="rect">
            <a:avLst/>
          </a:prstGeom>
        </p:spPr>
      </p:pic>
    </p:spTree>
    <p:extLst>
      <p:ext uri="{BB962C8B-B14F-4D97-AF65-F5344CB8AC3E}">
        <p14:creationId xmlns:p14="http://schemas.microsoft.com/office/powerpoint/2010/main" val="544801796"/>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ighlighted Text Dark Red">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t="3324" r="15227" b="19218"/>
          <a:stretch/>
        </p:blipFill>
        <p:spPr>
          <a:xfrm>
            <a:off x="6618760" y="240633"/>
            <a:ext cx="5284485" cy="6400800"/>
          </a:xfrm>
          <a:prstGeom prst="rect">
            <a:avLst/>
          </a:prstGeom>
        </p:spPr>
      </p:pic>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rgbClr val="FFFFFF"/>
              </a:solidFill>
            </a:endParaRPr>
          </a:p>
        </p:txBody>
      </p:sp>
      <p:sp>
        <p:nvSpPr>
          <p:cNvPr id="9" name="Text Placeholder 9"/>
          <p:cNvSpPr>
            <a:spLocks noGrp="1"/>
          </p:cNvSpPr>
          <p:nvPr>
            <p:ph type="body" sz="quarter" idx="13"/>
          </p:nvPr>
        </p:nvSpPr>
        <p:spPr>
          <a:xfrm>
            <a:off x="715781"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76200">
            <a:solidFill>
              <a:srgbClr val="931A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spTree>
    <p:extLst>
      <p:ext uri="{BB962C8B-B14F-4D97-AF65-F5344CB8AC3E}">
        <p14:creationId xmlns:p14="http://schemas.microsoft.com/office/powerpoint/2010/main" val="1543166344"/>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solidFill>
                <a:srgbClr val="FFFFFF"/>
              </a:solidFill>
            </a:endParaRPr>
          </a:p>
        </p:txBody>
      </p:sp>
      <p:sp>
        <p:nvSpPr>
          <p:cNvPr id="9" name="Text Placeholder 9"/>
          <p:cNvSpPr>
            <a:spLocks noGrp="1"/>
          </p:cNvSpPr>
          <p:nvPr userDrawn="1">
            <p:ph type="body" sz="quarter" idx="13"/>
          </p:nvPr>
        </p:nvSpPr>
        <p:spPr>
          <a:xfrm>
            <a:off x="715781" y="594116"/>
            <a:ext cx="10706203" cy="5327213"/>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spTree>
    <p:extLst>
      <p:ext uri="{BB962C8B-B14F-4D97-AF65-F5344CB8AC3E}">
        <p14:creationId xmlns:p14="http://schemas.microsoft.com/office/powerpoint/2010/main" val="3533103663"/>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Highlighted Data">
    <p:spTree>
      <p:nvGrpSpPr>
        <p:cNvPr id="1" name=""/>
        <p:cNvGrpSpPr/>
        <p:nvPr/>
      </p:nvGrpSpPr>
      <p:grpSpPr>
        <a:xfrm>
          <a:off x="0" y="0"/>
          <a:ext cx="0" cy="0"/>
          <a:chOff x="0" y="0"/>
          <a:chExt cx="0" cy="0"/>
        </a:xfrm>
      </p:grpSpPr>
      <p:sp>
        <p:nvSpPr>
          <p:cNvPr id="6" name="AutoShape 3"/>
          <p:cNvSpPr>
            <a:spLocks noChangeAspect="1" noChangeArrowheads="1" noTextEdit="1"/>
          </p:cNvSpPr>
          <p:nvPr userDrawn="1"/>
        </p:nvSpPr>
        <p:spPr bwMode="auto">
          <a:xfrm>
            <a:off x="7186087" y="228600"/>
            <a:ext cx="4701116"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16181A"/>
              </a:solidFill>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9" name="Text Placeholder 9"/>
          <p:cNvSpPr>
            <a:spLocks noGrp="1"/>
          </p:cNvSpPr>
          <p:nvPr userDrawn="1">
            <p:ph type="body" sz="quarter" idx="13"/>
          </p:nvPr>
        </p:nvSpPr>
        <p:spPr>
          <a:xfrm>
            <a:off x="715781" y="594112"/>
            <a:ext cx="6650219" cy="3253988"/>
          </a:xfrm>
          <a:prstGeom prst="rect">
            <a:avLst/>
          </a:prstGeom>
        </p:spPr>
        <p:txBody>
          <a:bodyPr lIns="0" tIns="0" rIns="0" bIns="0">
            <a:noAutofit/>
          </a:bodyPr>
          <a:lstStyle>
            <a:lvl1pPr marL="0" indent="0" algn="l">
              <a:buFontTx/>
              <a:buNone/>
              <a:defRPr sz="6600">
                <a:solidFill>
                  <a:schemeClr val="tx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Rectangle 2"/>
          <p:cNvSpPr/>
          <p:nvPr userDrawn="1"/>
        </p:nvSpPr>
        <p:spPr>
          <a:xfrm>
            <a:off x="248221" y="228600"/>
            <a:ext cx="11638983" cy="6400800"/>
          </a:xfrm>
          <a:prstGeom prst="rect">
            <a:avLst/>
          </a:prstGeom>
          <a:noFill/>
          <a:ln w="1016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785" y="6121332"/>
            <a:ext cx="1549161" cy="308071"/>
          </a:xfrm>
          <a:prstGeom prst="rect">
            <a:avLst/>
          </a:prstGeom>
        </p:spPr>
      </p:pic>
      <p:pic>
        <p:nvPicPr>
          <p:cNvPr id="31" name="Picture 30"/>
          <p:cNvPicPr>
            <a:picLocks noChangeAspect="1"/>
          </p:cNvPicPr>
          <p:nvPr userDrawn="1"/>
        </p:nvPicPr>
        <p:blipFill rotWithShape="1">
          <a:blip r:embed="rId4" cstate="screen">
            <a:extLst>
              <a:ext uri="{28A0092B-C50C-407E-A947-70E740481C1C}">
                <a14:useLocalDpi xmlns:a14="http://schemas.microsoft.com/office/drawing/2010/main"/>
              </a:ext>
            </a:extLst>
          </a:blip>
          <a:srcRect r="6904"/>
          <a:stretch/>
        </p:blipFill>
        <p:spPr>
          <a:xfrm>
            <a:off x="5629040" y="2804400"/>
            <a:ext cx="6242121" cy="3825000"/>
          </a:xfrm>
          <a:prstGeom prst="rect">
            <a:avLst/>
          </a:prstGeom>
        </p:spPr>
      </p:pic>
    </p:spTree>
    <p:extLst>
      <p:ext uri="{BB962C8B-B14F-4D97-AF65-F5344CB8AC3E}">
        <p14:creationId xmlns:p14="http://schemas.microsoft.com/office/powerpoint/2010/main" val="174860189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ed Section Break Globe">
    <p:bg>
      <p:bgPr>
        <a:solidFill>
          <a:srgbClr val="A7434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10723" b="11553"/>
          <a:stretch/>
        </p:blipFill>
        <p:spPr>
          <a:xfrm>
            <a:off x="2794000" y="0"/>
            <a:ext cx="9372600" cy="6838950"/>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203681835"/>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 Section Break Countries">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r="11483" b="12300"/>
          <a:stretch/>
        </p:blipFill>
        <p:spPr>
          <a:xfrm>
            <a:off x="2794000" y="1"/>
            <a:ext cx="9398000" cy="6858000"/>
          </a:xfrm>
          <a:prstGeom prst="rect">
            <a:avLst/>
          </a:prstGeom>
        </p:spPr>
      </p:pic>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03272736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range Section Break Globe">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duotone>
              <a:schemeClr val="accent4">
                <a:shade val="45000"/>
                <a:satMod val="135000"/>
              </a:schemeClr>
              <a:prstClr val="white"/>
            </a:duotone>
            <a:extLst>
              <a:ext uri="{28A0092B-C50C-407E-A947-70E740481C1C}">
                <a14:useLocalDpi xmlns:a14="http://schemas.microsoft.com/office/drawing/2010/main"/>
              </a:ext>
            </a:extLst>
          </a:blip>
          <a:srcRect t="537" r="11487" b="11830"/>
          <a:stretch/>
        </p:blipFill>
        <p:spPr>
          <a:xfrm>
            <a:off x="2737730" y="-28136"/>
            <a:ext cx="9454273" cy="6894157"/>
          </a:xfrm>
          <a:prstGeom prst="rect">
            <a:avLst/>
          </a:prstGeom>
          <a:noFill/>
          <a:ln>
            <a:noFill/>
          </a:ln>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80456312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Orange Section Break Globe">
    <p:bg>
      <p:bgPr>
        <a:solidFill>
          <a:srgbClr val="00997C"/>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638" r="9734" b="10648"/>
          <a:stretch/>
        </p:blipFill>
        <p:spPr>
          <a:xfrm>
            <a:off x="2922335" y="5"/>
            <a:ext cx="9248276" cy="6866021"/>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16884062"/>
      </p:ext>
    </p:extLst>
  </p:cSld>
  <p:clrMapOvr>
    <a:masterClrMapping/>
  </p:clrMapOvr>
  <p:extLst>
    <p:ext uri="{DCECCB84-F9BA-43D5-87BE-67443E8EF086}">
      <p15:sldGuideLst xmlns:p15="http://schemas.microsoft.com/office/powerpoint/2012/main">
        <p15:guide id="1" orient="horz" pos="2136">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Break Ribbon Re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384762" y="-24063"/>
            <a:ext cx="5807241" cy="6882063"/>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948" y="6417180"/>
            <a:ext cx="1549161" cy="308071"/>
          </a:xfrm>
          <a:prstGeom prst="rect">
            <a:avLst/>
          </a:prstGeom>
        </p:spPr>
      </p:pic>
      <p:sp>
        <p:nvSpPr>
          <p:cNvPr id="11" name="Slide Number Placeholder 5"/>
          <p:cNvSpPr txBox="1">
            <a:spLocks/>
          </p:cNvSpPr>
          <p:nvPr userDrawn="1"/>
        </p:nvSpPr>
        <p:spPr>
          <a:xfrm>
            <a:off x="11421987" y="6398562"/>
            <a:ext cx="58830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2">
                    <a:lumMod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23628F-A5FA-4BCB-A370-58EE698AF935}" type="slidenum">
              <a:rPr lang="en-US" sz="900" smtClean="0">
                <a:solidFill>
                  <a:srgbClr val="FFFFFF"/>
                </a:solidFill>
              </a:rPr>
              <a:pPr/>
              <a:t>‹#›</a:t>
            </a:fld>
            <a:endParaRPr lang="en-US" sz="900">
              <a:solidFill>
                <a:srgbClr val="FFFFFF"/>
              </a:solidFill>
            </a:endParaRPr>
          </a:p>
        </p:txBody>
      </p:sp>
      <p:sp>
        <p:nvSpPr>
          <p:cNvPr id="9" name="Text Placeholder 9"/>
          <p:cNvSpPr>
            <a:spLocks noGrp="1"/>
          </p:cNvSpPr>
          <p:nvPr>
            <p:ph type="body" sz="quarter" idx="13"/>
          </p:nvPr>
        </p:nvSpPr>
        <p:spPr>
          <a:xfrm>
            <a:off x="230021" y="2705448"/>
            <a:ext cx="11690843" cy="456949"/>
          </a:xfrm>
          <a:prstGeom prst="rect">
            <a:avLst/>
          </a:prstGeom>
        </p:spPr>
        <p:txBody>
          <a:bodyPr lIns="0" tIns="0" rIns="0" bIns="0">
            <a:noAutofit/>
          </a:bodyPr>
          <a:lstStyle>
            <a:lvl1pPr marL="0" indent="0">
              <a:buFontTx/>
              <a:buNone/>
              <a:defRPr sz="66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7948038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616">
          <p15:clr>
            <a:srgbClr val="FBAE40"/>
          </p15:clr>
        </p15:guide>
        <p15:guide id="4" pos="108">
          <p15:clr>
            <a:srgbClr val="FBAE40"/>
          </p15:clr>
        </p15:guide>
        <p15:guide id="5" orient="horz" pos="144">
          <p15:clr>
            <a:srgbClr val="FBAE40"/>
          </p15:clr>
        </p15:guide>
        <p15:guide id="6" orient="horz" pos="41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theme" Target="../theme/theme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theme" Target="../theme/theme4.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9961"/>
            <a:ext cx="10972800" cy="485620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18717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859" r:id="rId18"/>
    <p:sldLayoutId id="2147483861" r:id="rId19"/>
  </p:sldLayoutIdLst>
  <p:txStyles>
    <p:titleStyle>
      <a:lvl1pPr algn="l" defTabSz="457200" rtl="0" eaLnBrk="1" latinLnBrk="0" hangingPunct="1">
        <a:spcBef>
          <a:spcPct val="0"/>
        </a:spcBef>
        <a:buNone/>
        <a:defRPr sz="2400" kern="1200" baseline="0">
          <a:solidFill>
            <a:schemeClr val="tx1"/>
          </a:solidFill>
          <a:latin typeface="KlavikaLight-Plain"/>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buClr>
        <a:buFont typeface="Arial"/>
        <a:buChar char="–"/>
        <a:defRPr sz="1600" b="0" i="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buClr>
        <a:buFont typeface="Arial"/>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buClr>
        <a:buFont typeface="Arial"/>
        <a:buChar char="–"/>
        <a:defRPr sz="1200" b="0" i="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buClr>
        <a:buFont typeface="Arial"/>
        <a:buChar char="»"/>
        <a:defRPr sz="11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173307" y="6356354"/>
            <a:ext cx="27432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dirty="0"/>
          </a:p>
        </p:txBody>
      </p:sp>
    </p:spTree>
    <p:extLst>
      <p:ext uri="{BB962C8B-B14F-4D97-AF65-F5344CB8AC3E}">
        <p14:creationId xmlns:p14="http://schemas.microsoft.com/office/powerpoint/2010/main" val="34758104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4" r:id="rId27"/>
    <p:sldLayoutId id="2147483777" r:id="rId28"/>
    <p:sldLayoutId id="2147483778" r:id="rId29"/>
    <p:sldLayoutId id="2147483779" r:id="rId30"/>
    <p:sldLayoutId id="2147483781" r:id="rId31"/>
    <p:sldLayoutId id="2147483782" r:id="rId32"/>
    <p:sldLayoutId id="2147483783" r:id="rId33"/>
    <p:sldLayoutId id="2147483865" r:id="rId34"/>
    <p:sldLayoutId id="2147483866" r:id="rId3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173307" y="6356358"/>
            <a:ext cx="27432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pPr/>
              <a:t>‹#›</a:t>
            </a:fld>
            <a:endParaRPr lang="en-US"/>
          </a:p>
        </p:txBody>
      </p:sp>
    </p:spTree>
    <p:extLst>
      <p:ext uri="{BB962C8B-B14F-4D97-AF65-F5344CB8AC3E}">
        <p14:creationId xmlns:p14="http://schemas.microsoft.com/office/powerpoint/2010/main" val="283650097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8" r:id="rId23"/>
    <p:sldLayoutId id="2147483809" r:id="rId24"/>
    <p:sldLayoutId id="2147483810" r:id="rId25"/>
    <p:sldLayoutId id="2147483811" r:id="rId26"/>
    <p:sldLayoutId id="2147483813" r:id="rId27"/>
    <p:sldLayoutId id="2147483814" r:id="rId28"/>
    <p:sldLayoutId id="2147483815" r:id="rId29"/>
    <p:sldLayoutId id="2147483816"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173307" y="6356358"/>
            <a:ext cx="2743200" cy="365125"/>
          </a:xfrm>
          <a:prstGeom prst="rect">
            <a:avLst/>
          </a:prstGeom>
        </p:spPr>
        <p:txBody>
          <a:bodyPr vert="horz" lIns="91440" tIns="45720" rIns="91440" bIns="45720" rtlCol="0" anchor="ctr"/>
          <a:lstStyle>
            <a:lvl1pPr algn="r">
              <a:defRPr sz="900">
                <a:solidFill>
                  <a:schemeClr val="bg2">
                    <a:lumMod val="25000"/>
                  </a:schemeClr>
                </a:solidFill>
                <a:latin typeface="+mj-lt"/>
              </a:defRPr>
            </a:lvl1pPr>
          </a:lstStyle>
          <a:p>
            <a:fld id="{BF23628F-A5FA-4BCB-A370-58EE698AF935}" type="slidenum">
              <a:rPr lang="en-US" smtClean="0">
                <a:solidFill>
                  <a:srgbClr val="16181A">
                    <a:lumMod val="25000"/>
                  </a:srgbClr>
                </a:solidFill>
              </a:rPr>
              <a:pPr/>
              <a:t>‹#›</a:t>
            </a:fld>
            <a:endParaRPr lang="en-US">
              <a:solidFill>
                <a:srgbClr val="16181A">
                  <a:lumMod val="25000"/>
                </a:srgbClr>
              </a:solidFill>
            </a:endParaRPr>
          </a:p>
        </p:txBody>
      </p:sp>
    </p:spTree>
    <p:extLst>
      <p:ext uri="{BB962C8B-B14F-4D97-AF65-F5344CB8AC3E}">
        <p14:creationId xmlns:p14="http://schemas.microsoft.com/office/powerpoint/2010/main" val="135636293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1" r:id="rId23"/>
    <p:sldLayoutId id="2147483842" r:id="rId24"/>
    <p:sldLayoutId id="2147483843" r:id="rId25"/>
    <p:sldLayoutId id="2147483844" r:id="rId26"/>
    <p:sldLayoutId id="2147483845" r:id="rId27"/>
    <p:sldLayoutId id="2147483846" r:id="rId28"/>
    <p:sldLayoutId id="2147483849" r:id="rId29"/>
    <p:sldLayoutId id="2147483854" r:id="rId30"/>
    <p:sldLayoutId id="214748385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5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012" y="3287486"/>
            <a:ext cx="11598441" cy="715735"/>
          </a:xfrm>
        </p:spPr>
        <p:txBody>
          <a:bodyPr/>
          <a:lstStyle/>
          <a:p>
            <a:pPr algn="ctr"/>
            <a:r>
              <a:rPr lang="en-US" sz="4800" dirty="0"/>
              <a:t>Data leading the way: Designing responses and policy changed based on the numbers</a:t>
            </a:r>
            <a:br>
              <a:rPr lang="en-US" dirty="0"/>
            </a:br>
            <a:br>
              <a:rPr lang="en-US" dirty="0"/>
            </a:br>
            <a:r>
              <a:rPr lang="en-US" sz="3600" dirty="0"/>
              <a:t>Reaching young women and girls through comprehensive responses</a:t>
            </a:r>
            <a:br>
              <a:rPr lang="en-US" sz="3600" dirty="0"/>
            </a:br>
            <a:br>
              <a:rPr lang="en-US" sz="3600" dirty="0"/>
            </a:br>
            <a:r>
              <a:rPr lang="en-US" sz="2800" dirty="0"/>
              <a:t>July 23, 2019 </a:t>
            </a:r>
            <a:br>
              <a:rPr lang="en-US" sz="2800" dirty="0"/>
            </a:br>
            <a:r>
              <a:rPr lang="en-US" sz="2400" dirty="0"/>
              <a:t>Ambassador Deborah Birx, MD</a:t>
            </a:r>
            <a:br>
              <a:rPr lang="en-US" sz="2400" dirty="0"/>
            </a:br>
            <a:r>
              <a:rPr lang="en-US" sz="2400" dirty="0"/>
              <a:t>U.S. Global AIDS Coordinator</a:t>
            </a:r>
            <a:endParaRPr lang="en-US" dirty="0"/>
          </a:p>
        </p:txBody>
      </p:sp>
    </p:spTree>
    <p:extLst>
      <p:ext uri="{BB962C8B-B14F-4D97-AF65-F5344CB8AC3E}">
        <p14:creationId xmlns:p14="http://schemas.microsoft.com/office/powerpoint/2010/main" val="187871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068" y="304801"/>
            <a:ext cx="6072732" cy="794125"/>
          </a:xfrm>
          <a:noFill/>
        </p:spPr>
        <p:txBody>
          <a:bodyPr>
            <a:noAutofit/>
          </a:bodyPr>
          <a:lstStyle/>
          <a:p>
            <a:pPr algn="ctr"/>
            <a:r>
              <a:rPr lang="en-US" sz="3600" b="1" dirty="0"/>
              <a:t>Data as a Key Resource in</a:t>
            </a:r>
            <a:br>
              <a:rPr lang="en-US" sz="3600" b="1" dirty="0"/>
            </a:br>
            <a:r>
              <a:rPr lang="en-US" sz="3600" b="1" dirty="0"/>
              <a:t>Every Phase of DREAMS </a:t>
            </a:r>
          </a:p>
        </p:txBody>
      </p:sp>
      <p:graphicFrame>
        <p:nvGraphicFramePr>
          <p:cNvPr id="3" name="Diagram 2"/>
          <p:cNvGraphicFramePr/>
          <p:nvPr>
            <p:extLst>
              <p:ext uri="{D42A27DB-BD31-4B8C-83A1-F6EECF244321}">
                <p14:modId xmlns:p14="http://schemas.microsoft.com/office/powerpoint/2010/main" val="4251488034"/>
              </p:ext>
            </p:extLst>
          </p:nvPr>
        </p:nvGraphicFramePr>
        <p:xfrm>
          <a:off x="1857180" y="1562331"/>
          <a:ext cx="7543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9DEBB8B4-AD39-8448-8649-9BF25F116125}"/>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9400980" y="1131876"/>
            <a:ext cx="3597940" cy="21021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E0C50F70-4335-464E-A2CD-F432BCEB3F7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07" y="1590424"/>
            <a:ext cx="2111059" cy="3287237"/>
          </a:xfrm>
          <a:prstGeom prst="rect">
            <a:avLst/>
          </a:prstGeom>
        </p:spPr>
      </p:pic>
      <p:sp>
        <p:nvSpPr>
          <p:cNvPr id="6" name="TextBox 5">
            <a:extLst>
              <a:ext uri="{FF2B5EF4-FFF2-40B4-BE49-F238E27FC236}">
                <a16:creationId xmlns:a16="http://schemas.microsoft.com/office/drawing/2014/main" id="{EA6EB7D6-C63C-D242-916E-86DF5E00481A}"/>
              </a:ext>
            </a:extLst>
          </p:cNvPr>
          <p:cNvSpPr txBox="1"/>
          <p:nvPr/>
        </p:nvSpPr>
        <p:spPr>
          <a:xfrm>
            <a:off x="6149668" y="6183867"/>
            <a:ext cx="1287532" cy="369332"/>
          </a:xfrm>
          <a:prstGeom prst="rect">
            <a:avLst/>
          </a:prstGeom>
          <a:noFill/>
        </p:spPr>
        <p:txBody>
          <a:bodyPr wrap="none" rtlCol="0">
            <a:spAutoFit/>
          </a:bodyPr>
          <a:lstStyle/>
          <a:p>
            <a:r>
              <a:rPr lang="en-US" dirty="0"/>
              <a:t>Girl Roster</a:t>
            </a:r>
          </a:p>
        </p:txBody>
      </p:sp>
      <p:sp>
        <p:nvSpPr>
          <p:cNvPr id="7" name="TextBox 6">
            <a:extLst>
              <a:ext uri="{FF2B5EF4-FFF2-40B4-BE49-F238E27FC236}">
                <a16:creationId xmlns:a16="http://schemas.microsoft.com/office/drawing/2014/main" id="{EB3D34A7-1C20-5741-A7B4-D69CA873A033}"/>
              </a:ext>
            </a:extLst>
          </p:cNvPr>
          <p:cNvSpPr txBox="1"/>
          <p:nvPr/>
        </p:nvSpPr>
        <p:spPr>
          <a:xfrm>
            <a:off x="9400980" y="3506211"/>
            <a:ext cx="2551288" cy="2369880"/>
          </a:xfrm>
          <a:prstGeom prst="rect">
            <a:avLst/>
          </a:prstGeom>
          <a:noFill/>
        </p:spPr>
        <p:txBody>
          <a:bodyPr wrap="square" rtlCol="0">
            <a:spAutoFit/>
          </a:bodyPr>
          <a:lstStyle/>
          <a:p>
            <a:r>
              <a:rPr lang="en-US" sz="1600" dirty="0"/>
              <a:t>Prevent early sexual violence</a:t>
            </a:r>
          </a:p>
          <a:p>
            <a:r>
              <a:rPr lang="en-US" sz="1600" dirty="0"/>
              <a:t>Ensure all girls are in school</a:t>
            </a:r>
          </a:p>
          <a:p>
            <a:r>
              <a:rPr lang="en-US" sz="1600" dirty="0"/>
              <a:t>Community and Family Support</a:t>
            </a:r>
          </a:p>
          <a:p>
            <a:r>
              <a:rPr lang="en-US" sz="1600" dirty="0"/>
              <a:t>Access to health services</a:t>
            </a:r>
          </a:p>
          <a:p>
            <a:r>
              <a:rPr lang="en-US" sz="1600" dirty="0"/>
              <a:t>Access to biomedical interventions</a:t>
            </a:r>
          </a:p>
        </p:txBody>
      </p:sp>
    </p:spTree>
    <p:extLst>
      <p:ext uri="{BB962C8B-B14F-4D97-AF65-F5344CB8AC3E}">
        <p14:creationId xmlns:p14="http://schemas.microsoft.com/office/powerpoint/2010/main" val="150605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86265" y="1568467"/>
            <a:ext cx="10967181" cy="47612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1C1668"/>
                </a:solidFill>
                <a:latin typeface="Arial" panose="020B0604020202020204" pitchFamily="34" charset="0"/>
                <a:cs typeface="Arial" panose="020B0604020202020204" pitchFamily="34" charset="0"/>
              </a:rPr>
              <a:t>Announced on World AIDS Day 2014 </a:t>
            </a:r>
          </a:p>
          <a:p>
            <a:r>
              <a:rPr lang="en-US" sz="2000" dirty="0">
                <a:solidFill>
                  <a:srgbClr val="1C1668"/>
                </a:solidFill>
                <a:latin typeface="Arial" panose="020B0604020202020204" pitchFamily="34" charset="0"/>
                <a:cs typeface="Arial" panose="020B0604020202020204" pitchFamily="34" charset="0"/>
              </a:rPr>
              <a:t>$300 million partnership (originally 2015-2016)</a:t>
            </a:r>
          </a:p>
          <a:p>
            <a:pPr lvl="1"/>
            <a:r>
              <a:rPr lang="en-US" sz="1800" dirty="0">
                <a:solidFill>
                  <a:srgbClr val="1C1668"/>
                </a:solidFill>
                <a:latin typeface="Arial" panose="020B0604020202020204" pitchFamily="34" charset="0"/>
                <a:cs typeface="Arial" panose="020B0604020202020204" pitchFamily="34" charset="0"/>
              </a:rPr>
              <a:t>Partners include PEPFAR, Bill &amp; Melinda Gates Foundation, Gilead Sciences, Girl Effect, Johnson &amp; Johnson, ViiV Healthcare</a:t>
            </a:r>
          </a:p>
          <a:p>
            <a:r>
              <a:rPr lang="en-US" sz="2000" dirty="0">
                <a:solidFill>
                  <a:srgbClr val="1C1668"/>
                </a:solidFill>
                <a:latin typeface="Arial" panose="020B0604020202020204" pitchFamily="34" charset="0"/>
                <a:cs typeface="Arial" panose="020B0604020202020204" pitchFamily="34" charset="0"/>
              </a:rPr>
              <a:t>$85 million for the DREAMS Innovation Challenge</a:t>
            </a:r>
          </a:p>
          <a:p>
            <a:r>
              <a:rPr lang="en-US" sz="2000" dirty="0">
                <a:solidFill>
                  <a:srgbClr val="1C1668"/>
                </a:solidFill>
                <a:latin typeface="Arial" panose="020B0604020202020204" pitchFamily="34" charset="0"/>
                <a:cs typeface="Arial" panose="020B0604020202020204" pitchFamily="34" charset="0"/>
              </a:rPr>
              <a:t>$188.9 million in COP 17 funds, $190.4 million in COP 18 funds, and $190.4 million in planned COP 19 funds for DREAMS activities</a:t>
            </a:r>
          </a:p>
          <a:p>
            <a:r>
              <a:rPr lang="en-US" sz="2000" dirty="0">
                <a:solidFill>
                  <a:srgbClr val="1C1668"/>
                </a:solidFill>
                <a:latin typeface="Arial" panose="020B0604020202020204" pitchFamily="34" charset="0"/>
                <a:cs typeface="Arial" panose="020B0604020202020204" pitchFamily="34" charset="0"/>
              </a:rPr>
              <a:t>15 countries in Africa and the Caribbean</a:t>
            </a:r>
          </a:p>
          <a:p>
            <a:r>
              <a:rPr lang="en-US" sz="2000" b="1" dirty="0">
                <a:solidFill>
                  <a:srgbClr val="1C1668"/>
                </a:solidFill>
                <a:latin typeface="Arial" panose="020B0604020202020204" pitchFamily="34" charset="0"/>
                <a:cs typeface="Arial" panose="020B0604020202020204" pitchFamily="34" charset="0"/>
              </a:rPr>
              <a:t>TOTAL: Almost $905 million of direct DREAMS funding over 5 years</a:t>
            </a:r>
          </a:p>
          <a:p>
            <a:r>
              <a:rPr lang="en-US" sz="2000" b="1" dirty="0">
                <a:solidFill>
                  <a:srgbClr val="1C1668"/>
                </a:solidFill>
                <a:latin typeface="Arial" panose="020B0604020202020204" pitchFamily="34" charset="0"/>
                <a:cs typeface="Arial" panose="020B0604020202020204" pitchFamily="34" charset="0"/>
              </a:rPr>
              <a:t>Funding to scale up VMMC and test &amp; start for young adult men ($1.5 B over the same time period)</a:t>
            </a:r>
          </a:p>
          <a:p>
            <a:r>
              <a:rPr lang="en-US" sz="2000" b="1" dirty="0">
                <a:solidFill>
                  <a:srgbClr val="1C1668"/>
                </a:solidFill>
                <a:latin typeface="Arial" panose="020B0604020202020204" pitchFamily="34" charset="0"/>
                <a:cs typeface="Arial" panose="020B0604020202020204" pitchFamily="34" charset="0"/>
              </a:rPr>
              <a:t>Integration with OVC program to ensure early services ($1 B over the same time period)</a:t>
            </a:r>
          </a:p>
          <a:p>
            <a:r>
              <a:rPr lang="en-US" sz="2000" b="1" dirty="0">
                <a:solidFill>
                  <a:srgbClr val="1C1668"/>
                </a:solidFill>
                <a:latin typeface="Arial" panose="020B0604020202020204" pitchFamily="34" charset="0"/>
                <a:cs typeface="Arial" panose="020B0604020202020204" pitchFamily="34" charset="0"/>
              </a:rPr>
              <a:t>Ensuring access to testing and HIV treatment ($3 Billion over the same 5 years)</a:t>
            </a:r>
          </a:p>
        </p:txBody>
      </p:sp>
      <p:sp>
        <p:nvSpPr>
          <p:cNvPr id="2" name="Title 1"/>
          <p:cNvSpPr>
            <a:spLocks noGrp="1"/>
          </p:cNvSpPr>
          <p:nvPr>
            <p:ph type="title"/>
          </p:nvPr>
        </p:nvSpPr>
        <p:spPr>
          <a:xfrm>
            <a:off x="3556000" y="544482"/>
            <a:ext cx="6072732" cy="794125"/>
          </a:xfrm>
          <a:noFill/>
        </p:spPr>
        <p:txBody>
          <a:bodyPr>
            <a:noAutofit/>
          </a:bodyPr>
          <a:lstStyle/>
          <a:p>
            <a:r>
              <a:rPr lang="en-US" sz="4000" dirty="0"/>
              <a:t>The </a:t>
            </a:r>
            <a:r>
              <a:rPr lang="en-US" sz="4000" dirty="0">
                <a:solidFill>
                  <a:schemeClr val="accent1">
                    <a:lumMod val="60000"/>
                    <a:lumOff val="40000"/>
                  </a:schemeClr>
                </a:solidFill>
              </a:rPr>
              <a:t>DREAMS </a:t>
            </a:r>
            <a:r>
              <a:rPr lang="en-US" sz="4000" dirty="0"/>
              <a:t>Partnership</a:t>
            </a:r>
          </a:p>
        </p:txBody>
      </p:sp>
    </p:spTree>
    <p:extLst>
      <p:ext uri="{BB962C8B-B14F-4D97-AF65-F5344CB8AC3E}">
        <p14:creationId xmlns:p14="http://schemas.microsoft.com/office/powerpoint/2010/main" val="40114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100"/>
          <p:cNvSpPr txBox="1"/>
          <p:nvPr/>
        </p:nvSpPr>
        <p:spPr>
          <a:xfrm>
            <a:off x="4285517" y="628706"/>
            <a:ext cx="5493963" cy="501354"/>
          </a:xfrm>
          <a:prstGeom prst="rect">
            <a:avLst/>
          </a:prstGeom>
          <a:noFill/>
          <a:ln>
            <a:noFill/>
          </a:ln>
        </p:spPr>
        <p:txBody>
          <a:bodyPr spcFirstLastPara="1" wrap="square" lIns="68569" tIns="34275" rIns="68569" bIns="34275" anchor="t" anchorCtr="0">
            <a:noAutofit/>
          </a:bodyPr>
          <a:lstStyle/>
          <a:p>
            <a:r>
              <a:rPr lang="en-US" sz="3600" dirty="0">
                <a:solidFill>
                  <a:srgbClr val="212167"/>
                </a:solidFill>
                <a:latin typeface="Arial"/>
                <a:ea typeface="Arial"/>
                <a:cs typeface="Arial"/>
                <a:sym typeface="Arial"/>
              </a:rPr>
              <a:t>DREAMS </a:t>
            </a:r>
            <a:r>
              <a:rPr lang="en-US" sz="3600" dirty="0">
                <a:solidFill>
                  <a:srgbClr val="222268"/>
                </a:solidFill>
                <a:latin typeface="Arial"/>
                <a:ea typeface="Arial"/>
                <a:cs typeface="Arial"/>
                <a:sym typeface="Arial"/>
              </a:rPr>
              <a:t>Core</a:t>
            </a:r>
            <a:r>
              <a:rPr lang="en-US" sz="3600" dirty="0">
                <a:solidFill>
                  <a:srgbClr val="212167"/>
                </a:solidFill>
                <a:latin typeface="Arial"/>
                <a:ea typeface="Arial"/>
                <a:cs typeface="Arial"/>
                <a:sym typeface="Arial"/>
              </a:rPr>
              <a:t> Package</a:t>
            </a:r>
            <a:endParaRPr sz="3600" dirty="0">
              <a:solidFill>
                <a:srgbClr val="16181A"/>
              </a:solidFill>
              <a:latin typeface="Arial"/>
            </a:endParaRPr>
          </a:p>
        </p:txBody>
      </p:sp>
      <p:grpSp>
        <p:nvGrpSpPr>
          <p:cNvPr id="2" name="Group 1"/>
          <p:cNvGrpSpPr/>
          <p:nvPr/>
        </p:nvGrpSpPr>
        <p:grpSpPr>
          <a:xfrm>
            <a:off x="2507411" y="1673526"/>
            <a:ext cx="7427344" cy="4735901"/>
            <a:chOff x="1919417" y="1543206"/>
            <a:chExt cx="8340811" cy="4856543"/>
          </a:xfrm>
        </p:grpSpPr>
        <p:pic>
          <p:nvPicPr>
            <p:cNvPr id="775" name="Google Shape;775;p100"/>
            <p:cNvPicPr preferRelativeResize="0"/>
            <p:nvPr/>
          </p:nvPicPr>
          <p:blipFill rotWithShape="1">
            <a:blip r:embed="rId3">
              <a:alphaModFix/>
            </a:blip>
            <a:srcRect t="6197"/>
            <a:stretch/>
          </p:blipFill>
          <p:spPr>
            <a:xfrm>
              <a:off x="2373355" y="2219854"/>
              <a:ext cx="7544147" cy="3694670"/>
            </a:xfrm>
            <a:prstGeom prst="rect">
              <a:avLst/>
            </a:prstGeom>
            <a:noFill/>
            <a:ln>
              <a:noFill/>
            </a:ln>
          </p:spPr>
        </p:pic>
        <p:sp>
          <p:nvSpPr>
            <p:cNvPr id="776" name="Google Shape;776;p100"/>
            <p:cNvSpPr/>
            <p:nvPr/>
          </p:nvSpPr>
          <p:spPr>
            <a:xfrm>
              <a:off x="1919417" y="1543206"/>
              <a:ext cx="8340811" cy="4856543"/>
            </a:xfrm>
            <a:prstGeom prst="ellipse">
              <a:avLst/>
            </a:prstGeom>
            <a:noFill/>
            <a:ln w="12700" cap="flat" cmpd="sng">
              <a:solidFill>
                <a:srgbClr val="843736"/>
              </a:solidFill>
              <a:prstDash val="solid"/>
              <a:miter lim="800000"/>
              <a:headEnd type="none" w="sm" len="sm"/>
              <a:tailEnd type="none" w="sm" len="sm"/>
            </a:ln>
          </p:spPr>
          <p:txBody>
            <a:bodyPr spcFirstLastPara="1" wrap="square" lIns="51431" tIns="25706" rIns="51431" bIns="25706" anchor="ctr" anchorCtr="0">
              <a:noAutofit/>
            </a:bodyPr>
            <a:lstStyle/>
            <a:p>
              <a:pPr algn="ctr"/>
              <a:endParaRPr sz="1013">
                <a:solidFill>
                  <a:srgbClr val="FFFFFF"/>
                </a:solidFill>
                <a:latin typeface="Arial"/>
                <a:ea typeface="Arial"/>
                <a:cs typeface="Arial"/>
                <a:sym typeface="Arial"/>
              </a:endParaRPr>
            </a:p>
          </p:txBody>
        </p:sp>
        <p:sp>
          <p:nvSpPr>
            <p:cNvPr id="777" name="Google Shape;777;p100"/>
            <p:cNvSpPr txBox="1"/>
            <p:nvPr/>
          </p:nvSpPr>
          <p:spPr>
            <a:xfrm>
              <a:off x="5236319" y="1543206"/>
              <a:ext cx="1537181" cy="276999"/>
            </a:xfrm>
            <a:prstGeom prst="rect">
              <a:avLst/>
            </a:prstGeom>
            <a:solidFill>
              <a:srgbClr val="FFC000"/>
            </a:solidFill>
            <a:ln>
              <a:noFill/>
            </a:ln>
          </p:spPr>
          <p:txBody>
            <a:bodyPr spcFirstLastPara="1" wrap="square" lIns="68569" tIns="34275" rIns="68569" bIns="34275" anchor="t" anchorCtr="0">
              <a:noAutofit/>
            </a:bodyPr>
            <a:lstStyle/>
            <a:p>
              <a:r>
                <a:rPr lang="en-US" sz="900" b="1">
                  <a:solidFill>
                    <a:srgbClr val="FF0000"/>
                  </a:solidFill>
                  <a:latin typeface="Arial"/>
                  <a:ea typeface="Arial"/>
                  <a:cs typeface="Arial"/>
                  <a:sym typeface="Arial"/>
                </a:rPr>
                <a:t> </a:t>
              </a:r>
              <a:r>
                <a:rPr lang="en-US" sz="900" b="1">
                  <a:solidFill>
                    <a:srgbClr val="000000"/>
                  </a:solidFill>
                  <a:latin typeface="Arial"/>
                  <a:ea typeface="Arial"/>
                  <a:cs typeface="Arial"/>
                  <a:sym typeface="Arial"/>
                </a:rPr>
                <a:t>COP Activities</a:t>
              </a:r>
              <a:endParaRPr sz="1350">
                <a:solidFill>
                  <a:srgbClr val="16181A"/>
                </a:solidFill>
                <a:latin typeface="Arial"/>
              </a:endParaRPr>
            </a:p>
          </p:txBody>
        </p:sp>
      </p:grpSp>
    </p:spTree>
    <p:extLst>
      <p:ext uri="{BB962C8B-B14F-4D97-AF65-F5344CB8AC3E}">
        <p14:creationId xmlns:p14="http://schemas.microsoft.com/office/powerpoint/2010/main" val="335074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173" y="304801"/>
            <a:ext cx="6248400" cy="794125"/>
          </a:xfrm>
          <a:noFill/>
        </p:spPr>
        <p:txBody>
          <a:bodyPr>
            <a:noAutofit/>
          </a:bodyPr>
          <a:lstStyle/>
          <a:p>
            <a:pPr algn="ctr"/>
            <a:r>
              <a:rPr lang="en-US" sz="3000" b="1" dirty="0">
                <a:solidFill>
                  <a:srgbClr val="222268"/>
                </a:solidFill>
              </a:rPr>
              <a:t>Our Priorities for Adolescent Girls and Young Women</a:t>
            </a:r>
          </a:p>
        </p:txBody>
      </p:sp>
      <p:sp>
        <p:nvSpPr>
          <p:cNvPr id="4" name="TextBox 3"/>
          <p:cNvSpPr txBox="1"/>
          <p:nvPr/>
        </p:nvSpPr>
        <p:spPr>
          <a:xfrm>
            <a:off x="1524000" y="1555312"/>
            <a:ext cx="8044988" cy="656590"/>
          </a:xfrm>
          <a:prstGeom prst="rect">
            <a:avLst/>
          </a:prstGeom>
          <a:noFill/>
        </p:spPr>
        <p:txBody>
          <a:bodyPr wrap="square" rtlCol="0">
            <a:spAutoFit/>
          </a:bodyPr>
          <a:lstStyle/>
          <a:p>
            <a:pPr marL="341312">
              <a:lnSpc>
                <a:spcPct val="90000"/>
              </a:lnSpc>
              <a:spcBef>
                <a:spcPts val="1000"/>
              </a:spcBef>
              <a:defRPr/>
            </a:pPr>
            <a:r>
              <a:rPr lang="en-US" sz="4000" b="1" dirty="0">
                <a:solidFill>
                  <a:srgbClr val="F47C20"/>
                </a:solidFill>
                <a:latin typeface="Arial"/>
                <a:ea typeface="Al Nile" charset="-78"/>
                <a:cs typeface="Arial" panose="020B0604020202020204" pitchFamily="34" charset="0"/>
              </a:rPr>
              <a:t>Keep them HIV FREE</a:t>
            </a:r>
          </a:p>
        </p:txBody>
      </p:sp>
      <p:sp>
        <p:nvSpPr>
          <p:cNvPr id="6" name="Rectangle 5"/>
          <p:cNvSpPr/>
          <p:nvPr/>
        </p:nvSpPr>
        <p:spPr>
          <a:xfrm>
            <a:off x="1838332" y="2167300"/>
            <a:ext cx="4572000" cy="4230902"/>
          </a:xfrm>
          <a:prstGeom prst="rect">
            <a:avLst/>
          </a:prstGeom>
        </p:spPr>
        <p:txBody>
          <a:bodyPr>
            <a:spAutoFit/>
          </a:bodyPr>
          <a:lstStyle/>
          <a:p>
            <a:pPr marL="341312">
              <a:lnSpc>
                <a:spcPct val="90000"/>
              </a:lnSpc>
              <a:spcBef>
                <a:spcPts val="1000"/>
              </a:spcBef>
              <a:defRPr/>
            </a:pPr>
            <a:r>
              <a:rPr lang="en-US" sz="2800" b="1" dirty="0">
                <a:solidFill>
                  <a:srgbClr val="047AAA">
                    <a:lumMod val="75000"/>
                  </a:srgbClr>
                </a:solidFill>
                <a:latin typeface="Arial"/>
                <a:ea typeface="Al Nile" charset="-78"/>
                <a:cs typeface="Arial" panose="020B0604020202020204" pitchFamily="34" charset="0"/>
              </a:rPr>
              <a:t>Support them to:</a:t>
            </a:r>
          </a:p>
          <a:p>
            <a:pPr marL="857250" indent="-515938">
              <a:lnSpc>
                <a:spcPct val="90000"/>
              </a:lnSpc>
              <a:spcBef>
                <a:spcPts val="1000"/>
              </a:spcBef>
              <a:buFont typeface="Arial" panose="020B0604020202020204" pitchFamily="34" charset="0"/>
              <a:buChar char="•"/>
              <a:defRPr/>
            </a:pPr>
            <a:r>
              <a:rPr lang="en-US" sz="2800" b="1" dirty="0">
                <a:solidFill>
                  <a:srgbClr val="047AAA">
                    <a:lumMod val="75000"/>
                  </a:srgbClr>
                </a:solidFill>
                <a:latin typeface="Arial"/>
                <a:ea typeface="Al Nile" charset="-78"/>
                <a:cs typeface="Arial" panose="020B0604020202020204" pitchFamily="34" charset="0"/>
              </a:rPr>
              <a:t>Stay in school</a:t>
            </a:r>
          </a:p>
          <a:p>
            <a:pPr marL="857250" indent="-515938">
              <a:lnSpc>
                <a:spcPct val="90000"/>
              </a:lnSpc>
              <a:spcBef>
                <a:spcPts val="1000"/>
              </a:spcBef>
              <a:buFont typeface="Arial" panose="020B0604020202020204" pitchFamily="34" charset="0"/>
              <a:buChar char="•"/>
              <a:defRPr/>
            </a:pPr>
            <a:r>
              <a:rPr lang="en-US" sz="2800" b="1" dirty="0">
                <a:solidFill>
                  <a:srgbClr val="047AAA">
                    <a:lumMod val="75000"/>
                  </a:srgbClr>
                </a:solidFill>
                <a:latin typeface="Arial"/>
                <a:cs typeface="Arial" panose="020B0604020202020204" pitchFamily="34" charset="0"/>
              </a:rPr>
              <a:t>Prevent early pregnancies</a:t>
            </a:r>
          </a:p>
          <a:p>
            <a:pPr marL="857250" indent="-515938">
              <a:lnSpc>
                <a:spcPct val="90000"/>
              </a:lnSpc>
              <a:spcBef>
                <a:spcPts val="1000"/>
              </a:spcBef>
              <a:buFont typeface="Arial" panose="020B0604020202020204" pitchFamily="34" charset="0"/>
              <a:buChar char="•"/>
              <a:defRPr/>
            </a:pPr>
            <a:r>
              <a:rPr lang="en-US" sz="2800" b="1" dirty="0">
                <a:solidFill>
                  <a:srgbClr val="047AAA">
                    <a:lumMod val="75000"/>
                  </a:srgbClr>
                </a:solidFill>
                <a:latin typeface="Arial"/>
                <a:cs typeface="Arial" panose="020B0604020202020204" pitchFamily="34" charset="0"/>
              </a:rPr>
              <a:t>Prevent sexual violence</a:t>
            </a:r>
          </a:p>
          <a:p>
            <a:pPr marL="857250" indent="-515938">
              <a:lnSpc>
                <a:spcPct val="90000"/>
              </a:lnSpc>
              <a:spcBef>
                <a:spcPts val="1000"/>
              </a:spcBef>
              <a:buFont typeface="Arial" panose="020B0604020202020204" pitchFamily="34" charset="0"/>
              <a:buChar char="•"/>
              <a:defRPr/>
            </a:pPr>
            <a:r>
              <a:rPr lang="en-US" sz="2800" b="1" dirty="0">
                <a:solidFill>
                  <a:srgbClr val="047AAA">
                    <a:lumMod val="75000"/>
                  </a:srgbClr>
                </a:solidFill>
                <a:latin typeface="Arial"/>
                <a:cs typeface="Arial" panose="020B0604020202020204" pitchFamily="34" charset="0"/>
              </a:rPr>
              <a:t>Post violence care</a:t>
            </a:r>
          </a:p>
          <a:p>
            <a:pPr marL="857250" indent="-515938">
              <a:lnSpc>
                <a:spcPct val="90000"/>
              </a:lnSpc>
              <a:spcBef>
                <a:spcPts val="1000"/>
              </a:spcBef>
              <a:buFont typeface="Arial" panose="020B0604020202020204" pitchFamily="34" charset="0"/>
              <a:buChar char="•"/>
              <a:defRPr/>
            </a:pPr>
            <a:r>
              <a:rPr lang="en-US" sz="2800" b="1" dirty="0">
                <a:solidFill>
                  <a:srgbClr val="047AAA">
                    <a:lumMod val="75000"/>
                  </a:srgbClr>
                </a:solidFill>
                <a:latin typeface="Arial"/>
                <a:cs typeface="Arial" panose="020B0604020202020204" pitchFamily="34" charset="0"/>
              </a:rPr>
              <a:t>Reduce child marriage</a:t>
            </a:r>
          </a:p>
        </p:txBody>
      </p:sp>
      <p:pic>
        <p:nvPicPr>
          <p:cNvPr id="7" name="Picture 3" descr="\\causers\ca\SGAC\Public Affairs\Photos\Priority Categories\Women and Girls\GirlTakingNotesKenyaUSAID.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522988" y="2116660"/>
            <a:ext cx="3749865" cy="2501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17198" y="4618522"/>
            <a:ext cx="3844915" cy="276999"/>
          </a:xfrm>
          <a:prstGeom prst="rect">
            <a:avLst/>
          </a:prstGeom>
          <a:noFill/>
        </p:spPr>
        <p:txBody>
          <a:bodyPr wrap="square" rtlCol="0">
            <a:spAutoFit/>
          </a:bodyPr>
          <a:lstStyle/>
          <a:p>
            <a:pPr>
              <a:defRPr/>
            </a:pPr>
            <a:r>
              <a:rPr lang="en-US" sz="1200" dirty="0">
                <a:solidFill>
                  <a:srgbClr val="16181A"/>
                </a:solidFill>
                <a:latin typeface="Arial"/>
              </a:rPr>
              <a:t>Photo credit: USAID/Carole </a:t>
            </a:r>
            <a:r>
              <a:rPr lang="en-US" sz="1200" dirty="0" err="1">
                <a:solidFill>
                  <a:srgbClr val="16181A"/>
                </a:solidFill>
                <a:latin typeface="Arial"/>
              </a:rPr>
              <a:t>Douglis</a:t>
            </a:r>
            <a:endParaRPr lang="en-US" sz="1200" dirty="0">
              <a:solidFill>
                <a:srgbClr val="16181A"/>
              </a:solidFill>
              <a:latin typeface="Arial"/>
            </a:endParaRPr>
          </a:p>
        </p:txBody>
      </p:sp>
    </p:spTree>
    <p:extLst>
      <p:ext uri="{BB962C8B-B14F-4D97-AF65-F5344CB8AC3E}">
        <p14:creationId xmlns:p14="http://schemas.microsoft.com/office/powerpoint/2010/main" val="62556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5400" dirty="0"/>
              <a:t>DREAMS Findings</a:t>
            </a:r>
          </a:p>
        </p:txBody>
      </p:sp>
    </p:spTree>
    <p:extLst>
      <p:ext uri="{BB962C8B-B14F-4D97-AF65-F5344CB8AC3E}">
        <p14:creationId xmlns:p14="http://schemas.microsoft.com/office/powerpoint/2010/main" val="325338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8922" y="521603"/>
            <a:ext cx="5164931" cy="800100"/>
          </a:xfrm>
        </p:spPr>
        <p:txBody>
          <a:bodyPr>
            <a:noAutofit/>
          </a:bodyPr>
          <a:lstStyle/>
          <a:p>
            <a:r>
              <a:rPr lang="en-US" sz="2700" dirty="0">
                <a:solidFill>
                  <a:srgbClr val="002060"/>
                </a:solidFill>
              </a:rPr>
              <a:t>Changes in DREAMS Districts </a:t>
            </a:r>
            <a:br>
              <a:rPr lang="en-US" sz="2700" dirty="0">
                <a:solidFill>
                  <a:srgbClr val="002060"/>
                </a:solidFill>
              </a:rPr>
            </a:br>
            <a:r>
              <a:rPr lang="en-US" sz="2100" dirty="0">
                <a:solidFill>
                  <a:srgbClr val="002060"/>
                </a:solidFill>
              </a:rPr>
              <a:t>Reported on World AIDS Day, 2018</a:t>
            </a:r>
          </a:p>
        </p:txBody>
      </p:sp>
      <p:sp>
        <p:nvSpPr>
          <p:cNvPr id="4" name="TextBox 3"/>
          <p:cNvSpPr txBox="1"/>
          <p:nvPr/>
        </p:nvSpPr>
        <p:spPr>
          <a:xfrm>
            <a:off x="2221824" y="1704829"/>
            <a:ext cx="7945844" cy="3785652"/>
          </a:xfrm>
          <a:prstGeom prst="rect">
            <a:avLst/>
          </a:prstGeom>
          <a:noFill/>
        </p:spPr>
        <p:txBody>
          <a:bodyPr wrap="square" rtlCol="0">
            <a:spAutoFit/>
          </a:bodyPr>
          <a:lstStyle/>
          <a:p>
            <a:pPr marL="342892" indent="-342892">
              <a:buFont typeface="Arial" panose="020B0604020202020204" pitchFamily="34" charset="0"/>
              <a:buChar char="•"/>
              <a:defRPr/>
            </a:pPr>
            <a:r>
              <a:rPr lang="en-US" sz="2400" dirty="0">
                <a:solidFill>
                  <a:srgbClr val="16181A"/>
                </a:solidFill>
                <a:latin typeface="Arial"/>
              </a:rPr>
              <a:t>In 2017, the majority </a:t>
            </a:r>
            <a:r>
              <a:rPr lang="en-US" sz="2400" dirty="0">
                <a:solidFill>
                  <a:srgbClr val="B64C4B"/>
                </a:solidFill>
                <a:latin typeface="Arial"/>
              </a:rPr>
              <a:t>(&gt;60%) </a:t>
            </a:r>
            <a:r>
              <a:rPr lang="en-US" sz="2400" dirty="0">
                <a:solidFill>
                  <a:srgbClr val="16181A"/>
                </a:solidFill>
                <a:latin typeface="Arial"/>
              </a:rPr>
              <a:t>of DREAMS districts showed a decline in new HIV diagnoses among AGYW attending ANC clinics.</a:t>
            </a:r>
          </a:p>
          <a:p>
            <a:pPr marL="342892" indent="-342892">
              <a:buFont typeface="Arial" panose="020B0604020202020204" pitchFamily="34" charset="0"/>
              <a:buChar char="•"/>
              <a:defRPr/>
            </a:pPr>
            <a:r>
              <a:rPr lang="en-US" sz="2400" dirty="0">
                <a:solidFill>
                  <a:srgbClr val="16181A"/>
                </a:solidFill>
                <a:latin typeface="Arial"/>
              </a:rPr>
              <a:t>In 2018, new diagnoses among AGYW continued to decline in </a:t>
            </a:r>
            <a:r>
              <a:rPr lang="en-US" sz="2400" dirty="0">
                <a:solidFill>
                  <a:srgbClr val="B64C4B"/>
                </a:solidFill>
                <a:latin typeface="Arial"/>
              </a:rPr>
              <a:t>85%</a:t>
            </a:r>
            <a:r>
              <a:rPr lang="en-US" sz="2400" dirty="0">
                <a:solidFill>
                  <a:srgbClr val="16181A"/>
                </a:solidFill>
                <a:latin typeface="Arial"/>
              </a:rPr>
              <a:t> of these communities/districts implementing</a:t>
            </a:r>
            <a:r>
              <a:rPr lang="en-US" sz="2400" dirty="0">
                <a:solidFill>
                  <a:srgbClr val="B64C4B"/>
                </a:solidFill>
                <a:latin typeface="Arial"/>
              </a:rPr>
              <a:t> </a:t>
            </a:r>
            <a:r>
              <a:rPr lang="en-US" sz="2400" dirty="0">
                <a:solidFill>
                  <a:srgbClr val="16181A"/>
                </a:solidFill>
                <a:latin typeface="Arial"/>
              </a:rPr>
              <a:t>DREAMS.</a:t>
            </a:r>
            <a:endParaRPr lang="en-US" sz="2400" dirty="0">
              <a:solidFill>
                <a:prstClr val="black"/>
              </a:solidFill>
              <a:latin typeface="Arial"/>
            </a:endParaRPr>
          </a:p>
          <a:p>
            <a:pPr marL="342892" indent="-342892">
              <a:buFont typeface="Arial" panose="020B0604020202020204" pitchFamily="34" charset="0"/>
              <a:buChar char="•"/>
              <a:defRPr/>
            </a:pPr>
            <a:r>
              <a:rPr lang="en-US" sz="2400" dirty="0">
                <a:solidFill>
                  <a:srgbClr val="B64C4B"/>
                </a:solidFill>
                <a:latin typeface="Arial"/>
              </a:rPr>
              <a:t>Eight</a:t>
            </a:r>
            <a:r>
              <a:rPr lang="en-US" sz="2400" dirty="0">
                <a:solidFill>
                  <a:prstClr val="black"/>
                </a:solidFill>
                <a:latin typeface="Arial"/>
              </a:rPr>
              <a:t> DREAMS-supported districts progressed from a less than a 25% decline in new HIV diagnoses among AGYW in 2017 to a </a:t>
            </a:r>
            <a:r>
              <a:rPr lang="en-US" sz="2400" dirty="0">
                <a:solidFill>
                  <a:srgbClr val="B64C4B"/>
                </a:solidFill>
                <a:latin typeface="Arial"/>
              </a:rPr>
              <a:t>greater than 25% decline </a:t>
            </a:r>
            <a:r>
              <a:rPr lang="en-US" sz="2400" dirty="0">
                <a:solidFill>
                  <a:prstClr val="black"/>
                </a:solidFill>
                <a:latin typeface="Arial"/>
              </a:rPr>
              <a:t>in 2018 (including communities in Lesotho &amp; South Africa).</a:t>
            </a:r>
            <a:endParaRPr lang="en-US" sz="2400" dirty="0">
              <a:solidFill>
                <a:srgbClr val="16181A"/>
              </a:solidFill>
              <a:latin typeface="Arial"/>
            </a:endParaRPr>
          </a:p>
        </p:txBody>
      </p:sp>
    </p:spTree>
    <p:extLst>
      <p:ext uri="{BB962C8B-B14F-4D97-AF65-F5344CB8AC3E}">
        <p14:creationId xmlns:p14="http://schemas.microsoft.com/office/powerpoint/2010/main" val="345912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704779" y="377948"/>
            <a:ext cx="6533164" cy="88932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US" sz="3600" dirty="0">
                <a:solidFill>
                  <a:srgbClr val="002060"/>
                </a:solidFill>
              </a:rPr>
              <a:t>Districts With &gt;25 % Declines</a:t>
            </a:r>
          </a:p>
          <a:p>
            <a:pPr algn="l">
              <a:defRPr/>
            </a:pPr>
            <a:r>
              <a:rPr lang="en-US" sz="2800" dirty="0">
                <a:solidFill>
                  <a:srgbClr val="002060"/>
                </a:solidFill>
              </a:rPr>
              <a:t>2015-2018 Preliminary Data</a:t>
            </a:r>
            <a:endParaRPr lang="en-US" sz="2700" dirty="0">
              <a:solidFill>
                <a:srgbClr val="002060"/>
              </a:solidFill>
            </a:endParaRPr>
          </a:p>
        </p:txBody>
      </p:sp>
      <p:sp>
        <p:nvSpPr>
          <p:cNvPr id="3" name="TextBox 2"/>
          <p:cNvSpPr txBox="1"/>
          <p:nvPr/>
        </p:nvSpPr>
        <p:spPr>
          <a:xfrm>
            <a:off x="2908827" y="5294364"/>
            <a:ext cx="6349180" cy="434441"/>
          </a:xfrm>
          <a:prstGeom prst="rect">
            <a:avLst/>
          </a:prstGeom>
        </p:spPr>
        <p:txBody>
          <a:bodyPr vert="horz" wrap="none" lIns="0" tIns="0" rIns="0" bIns="0" rtlCol="0" anchor="t" anchorCtr="0">
            <a:normAutofit/>
          </a:bodyPr>
          <a:lstStyle/>
          <a:p>
            <a:pPr defTabSz="342883">
              <a:defRPr/>
            </a:pPr>
            <a:endParaRPr lang="en-US" sz="1051" b="1" dirty="0">
              <a:solidFill>
                <a:srgbClr val="FF0000"/>
              </a:solidFill>
              <a:latin typeface="Arial"/>
            </a:endParaRPr>
          </a:p>
        </p:txBody>
      </p:sp>
      <p:sp>
        <p:nvSpPr>
          <p:cNvPr id="4" name="TextBox 3"/>
          <p:cNvSpPr txBox="1"/>
          <p:nvPr/>
        </p:nvSpPr>
        <p:spPr>
          <a:xfrm>
            <a:off x="12913273" y="2926475"/>
            <a:ext cx="685800" cy="685800"/>
          </a:xfrm>
          <a:prstGeom prst="rect">
            <a:avLst/>
          </a:prstGeom>
        </p:spPr>
        <p:txBody>
          <a:bodyPr vert="horz" wrap="none" lIns="0" tIns="0" rIns="0" bIns="0" rtlCol="0" anchor="t" anchorCtr="0">
            <a:normAutofit/>
          </a:bodyPr>
          <a:lstStyle/>
          <a:p>
            <a:pPr defTabSz="342883">
              <a:defRPr/>
            </a:pPr>
            <a:endParaRPr lang="en-US" sz="1051" dirty="0">
              <a:solidFill>
                <a:srgbClr val="1C1668"/>
              </a:solidFill>
              <a:latin typeface="Arial"/>
            </a:endParaRPr>
          </a:p>
        </p:txBody>
      </p:sp>
      <p:graphicFrame>
        <p:nvGraphicFramePr>
          <p:cNvPr id="9" name="Chart 8"/>
          <p:cNvGraphicFramePr>
            <a:graphicFrameLocks/>
          </p:cNvGraphicFramePr>
          <p:nvPr/>
        </p:nvGraphicFramePr>
        <p:xfrm>
          <a:off x="1974764" y="1545465"/>
          <a:ext cx="8435663" cy="49061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094259" y="6143883"/>
            <a:ext cx="5041159" cy="307777"/>
          </a:xfrm>
          <a:prstGeom prst="rect">
            <a:avLst/>
          </a:prstGeom>
          <a:noFill/>
        </p:spPr>
        <p:txBody>
          <a:bodyPr wrap="square" rtlCol="0">
            <a:spAutoFit/>
          </a:bodyPr>
          <a:lstStyle/>
          <a:p>
            <a:pPr>
              <a:defRPr/>
            </a:pPr>
            <a:r>
              <a:rPr lang="en-US" sz="1400" i="1" dirty="0">
                <a:solidFill>
                  <a:srgbClr val="16181A"/>
                </a:solidFill>
                <a:latin typeface="Arial"/>
              </a:rPr>
              <a:t>Note: S/GAC is finalizing data. Zimbabwe not included here.</a:t>
            </a:r>
          </a:p>
        </p:txBody>
      </p:sp>
    </p:spTree>
    <p:extLst>
      <p:ext uri="{BB962C8B-B14F-4D97-AF65-F5344CB8AC3E}">
        <p14:creationId xmlns:p14="http://schemas.microsoft.com/office/powerpoint/2010/main" val="366851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608895" y="331211"/>
            <a:ext cx="6533164" cy="88932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US" sz="3600" dirty="0">
                <a:solidFill>
                  <a:srgbClr val="002060"/>
                </a:solidFill>
              </a:rPr>
              <a:t>Districts With &lt;25% Declines </a:t>
            </a:r>
          </a:p>
          <a:p>
            <a:pPr algn="l">
              <a:defRPr/>
            </a:pPr>
            <a:r>
              <a:rPr lang="en-US" sz="2800" dirty="0">
                <a:solidFill>
                  <a:srgbClr val="002060"/>
                </a:solidFill>
              </a:rPr>
              <a:t>2015-2018 Preliminary Data </a:t>
            </a:r>
            <a:br>
              <a:rPr lang="en-US" sz="2800" dirty="0">
                <a:solidFill>
                  <a:srgbClr val="002060"/>
                </a:solidFill>
              </a:rPr>
            </a:br>
            <a:endParaRPr lang="en-US" sz="2800" dirty="0">
              <a:solidFill>
                <a:srgbClr val="002060"/>
              </a:solidFill>
            </a:endParaRPr>
          </a:p>
        </p:txBody>
      </p:sp>
      <p:sp>
        <p:nvSpPr>
          <p:cNvPr id="3" name="TextBox 2"/>
          <p:cNvSpPr txBox="1"/>
          <p:nvPr/>
        </p:nvSpPr>
        <p:spPr>
          <a:xfrm>
            <a:off x="2908827" y="5294364"/>
            <a:ext cx="6349180" cy="434441"/>
          </a:xfrm>
          <a:prstGeom prst="rect">
            <a:avLst/>
          </a:prstGeom>
        </p:spPr>
        <p:txBody>
          <a:bodyPr vert="horz" wrap="none" lIns="0" tIns="0" rIns="0" bIns="0" rtlCol="0" anchor="t" anchorCtr="0">
            <a:normAutofit/>
          </a:bodyPr>
          <a:lstStyle/>
          <a:p>
            <a:pPr defTabSz="342883">
              <a:defRPr/>
            </a:pPr>
            <a:endParaRPr lang="en-US" sz="1051" b="1" dirty="0">
              <a:solidFill>
                <a:srgbClr val="FF0000"/>
              </a:solidFill>
              <a:latin typeface="Arial"/>
            </a:endParaRPr>
          </a:p>
        </p:txBody>
      </p:sp>
      <p:sp>
        <p:nvSpPr>
          <p:cNvPr id="4" name="TextBox 3"/>
          <p:cNvSpPr txBox="1"/>
          <p:nvPr/>
        </p:nvSpPr>
        <p:spPr>
          <a:xfrm>
            <a:off x="12913273" y="2926475"/>
            <a:ext cx="685800" cy="685800"/>
          </a:xfrm>
          <a:prstGeom prst="rect">
            <a:avLst/>
          </a:prstGeom>
        </p:spPr>
        <p:txBody>
          <a:bodyPr vert="horz" wrap="none" lIns="0" tIns="0" rIns="0" bIns="0" rtlCol="0" anchor="t" anchorCtr="0">
            <a:normAutofit/>
          </a:bodyPr>
          <a:lstStyle/>
          <a:p>
            <a:pPr defTabSz="342883">
              <a:defRPr/>
            </a:pPr>
            <a:endParaRPr lang="en-US" sz="1051" dirty="0">
              <a:solidFill>
                <a:srgbClr val="1C1668"/>
              </a:solidFill>
              <a:latin typeface="Arial"/>
            </a:endParaRPr>
          </a:p>
        </p:txBody>
      </p:sp>
      <p:graphicFrame>
        <p:nvGraphicFramePr>
          <p:cNvPr id="11" name="Chart 10"/>
          <p:cNvGraphicFramePr>
            <a:graphicFrameLocks/>
          </p:cNvGraphicFramePr>
          <p:nvPr/>
        </p:nvGraphicFramePr>
        <p:xfrm>
          <a:off x="2077793" y="1635617"/>
          <a:ext cx="8255652" cy="48160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94259" y="6143883"/>
            <a:ext cx="5041159" cy="307777"/>
          </a:xfrm>
          <a:prstGeom prst="rect">
            <a:avLst/>
          </a:prstGeom>
          <a:noFill/>
        </p:spPr>
        <p:txBody>
          <a:bodyPr wrap="square" rtlCol="0">
            <a:spAutoFit/>
          </a:bodyPr>
          <a:lstStyle/>
          <a:p>
            <a:pPr>
              <a:defRPr/>
            </a:pPr>
            <a:r>
              <a:rPr lang="en-US" sz="1400" i="1" dirty="0">
                <a:solidFill>
                  <a:srgbClr val="16181A"/>
                </a:solidFill>
                <a:latin typeface="Arial"/>
              </a:rPr>
              <a:t>Note: S/GAC is finalizing data. Zimbabwe not included here.</a:t>
            </a:r>
          </a:p>
        </p:txBody>
      </p:sp>
    </p:spTree>
    <p:extLst>
      <p:ext uri="{BB962C8B-B14F-4D97-AF65-F5344CB8AC3E}">
        <p14:creationId xmlns:p14="http://schemas.microsoft.com/office/powerpoint/2010/main" val="150117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66863" y="1676404"/>
            <a:ext cx="7408659" cy="36401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000" dirty="0">
              <a:solidFill>
                <a:srgbClr val="1C1668"/>
              </a:solidFill>
              <a:latin typeface="Abadi MT Condensed Light"/>
              <a:cs typeface="Abadi MT Condensed Light"/>
            </a:endParaRPr>
          </a:p>
        </p:txBody>
      </p:sp>
      <p:sp>
        <p:nvSpPr>
          <p:cNvPr id="2" name="Title 1"/>
          <p:cNvSpPr>
            <a:spLocks noGrp="1"/>
          </p:cNvSpPr>
          <p:nvPr>
            <p:ph type="title"/>
          </p:nvPr>
        </p:nvSpPr>
        <p:spPr>
          <a:xfrm>
            <a:off x="2630542" y="144854"/>
            <a:ext cx="9448799" cy="942975"/>
          </a:xfrm>
          <a:noFill/>
        </p:spPr>
        <p:txBody>
          <a:bodyPr>
            <a:normAutofit fontScale="90000"/>
          </a:bodyPr>
          <a:lstStyle/>
          <a:p>
            <a:r>
              <a:rPr lang="en-US" sz="4000" dirty="0">
                <a:solidFill>
                  <a:srgbClr val="002060"/>
                </a:solidFill>
              </a:rPr>
              <a:t>Average Percent Decline in DREAMS Districts </a:t>
            </a:r>
            <a:br>
              <a:rPr lang="en-US" sz="4000" dirty="0">
                <a:solidFill>
                  <a:srgbClr val="002060"/>
                </a:solidFill>
              </a:rPr>
            </a:br>
            <a:r>
              <a:rPr lang="en-US" sz="3100" dirty="0">
                <a:solidFill>
                  <a:srgbClr val="002060"/>
                </a:solidFill>
              </a:rPr>
              <a:t>2015-2018 Preliminary Data</a:t>
            </a:r>
            <a:br>
              <a:rPr lang="en-US" sz="3100" dirty="0">
                <a:solidFill>
                  <a:srgbClr val="002060"/>
                </a:solidFill>
              </a:rPr>
            </a:br>
            <a:endParaRPr lang="en-US" sz="2700" dirty="0">
              <a:solidFill>
                <a:srgbClr val="FF0000"/>
              </a:solidFill>
            </a:endParaRPr>
          </a:p>
        </p:txBody>
      </p:sp>
      <p:pic>
        <p:nvPicPr>
          <p:cNvPr id="4" name="Picture 3"/>
          <p:cNvPicPr>
            <a:picLocks noChangeAspect="1"/>
          </p:cNvPicPr>
          <p:nvPr/>
        </p:nvPicPr>
        <p:blipFill rotWithShape="1">
          <a:blip r:embed="rId3"/>
          <a:srcRect t="2976"/>
          <a:stretch/>
        </p:blipFill>
        <p:spPr>
          <a:xfrm>
            <a:off x="1718457" y="1910579"/>
            <a:ext cx="8755095" cy="3884740"/>
          </a:xfrm>
          <a:prstGeom prst="rect">
            <a:avLst/>
          </a:prstGeom>
        </p:spPr>
      </p:pic>
      <p:sp>
        <p:nvSpPr>
          <p:cNvPr id="6" name="TextBox 5"/>
          <p:cNvSpPr txBox="1"/>
          <p:nvPr/>
        </p:nvSpPr>
        <p:spPr>
          <a:xfrm>
            <a:off x="4834363" y="6119331"/>
            <a:ext cx="5041159" cy="307777"/>
          </a:xfrm>
          <a:prstGeom prst="rect">
            <a:avLst/>
          </a:prstGeom>
          <a:noFill/>
        </p:spPr>
        <p:txBody>
          <a:bodyPr wrap="square" rtlCol="0">
            <a:spAutoFit/>
          </a:bodyPr>
          <a:lstStyle/>
          <a:p>
            <a:pPr>
              <a:defRPr/>
            </a:pPr>
            <a:r>
              <a:rPr lang="en-US" sz="1400" i="1" dirty="0">
                <a:solidFill>
                  <a:srgbClr val="16181A"/>
                </a:solidFill>
                <a:latin typeface="Arial"/>
              </a:rPr>
              <a:t>Note: S/GAC is finalizing data.</a:t>
            </a:r>
          </a:p>
        </p:txBody>
      </p:sp>
    </p:spTree>
    <p:extLst>
      <p:ext uri="{BB962C8B-B14F-4D97-AF65-F5344CB8AC3E}">
        <p14:creationId xmlns:p14="http://schemas.microsoft.com/office/powerpoint/2010/main" val="335600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575" y="696800"/>
            <a:ext cx="4554549" cy="595594"/>
          </a:xfrm>
          <a:noFill/>
        </p:spPr>
        <p:txBody>
          <a:bodyPr>
            <a:noAutofit/>
          </a:bodyPr>
          <a:lstStyle/>
          <a:p>
            <a:pPr algn="ctr"/>
            <a:r>
              <a:rPr lang="en-US" sz="2700" dirty="0">
                <a:solidFill>
                  <a:srgbClr val="002060"/>
                </a:solidFill>
              </a:rPr>
              <a:t>PrEP Expansion</a:t>
            </a:r>
            <a:endParaRPr lang="en-US" sz="1800" dirty="0">
              <a:solidFill>
                <a:srgbClr val="002060"/>
              </a:solidFill>
            </a:endParaRPr>
          </a:p>
        </p:txBody>
      </p:sp>
      <p:graphicFrame>
        <p:nvGraphicFramePr>
          <p:cNvPr id="4" name="Chart 3"/>
          <p:cNvGraphicFramePr>
            <a:graphicFrameLocks/>
          </p:cNvGraphicFramePr>
          <p:nvPr/>
        </p:nvGraphicFramePr>
        <p:xfrm>
          <a:off x="1316249" y="1570942"/>
          <a:ext cx="9631199" cy="48792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5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6F41D2-815B-D544-A1C2-A7EFB0985C2C}"/>
              </a:ext>
            </a:extLst>
          </p:cNvPr>
          <p:cNvSpPr>
            <a:spLocks noGrp="1"/>
          </p:cNvSpPr>
          <p:nvPr>
            <p:ph type="body" sz="quarter" idx="13"/>
          </p:nvPr>
        </p:nvSpPr>
        <p:spPr>
          <a:xfrm>
            <a:off x="474905" y="422662"/>
            <a:ext cx="11448154" cy="3253988"/>
          </a:xfrm>
        </p:spPr>
        <p:txBody>
          <a:bodyPr/>
          <a:lstStyle/>
          <a:p>
            <a:r>
              <a:rPr lang="en-US" sz="4800" dirty="0"/>
              <a:t>Self Assessment of how we are doing globally : </a:t>
            </a:r>
          </a:p>
          <a:p>
            <a:r>
              <a:rPr lang="en-US" sz="4800" dirty="0"/>
              <a:t>Note : there are many countries with strong health systems and strong primary care with less than 15% treatment and prevention services coverage.</a:t>
            </a:r>
          </a:p>
          <a:p>
            <a:r>
              <a:rPr lang="en-US" sz="4800" dirty="0"/>
              <a:t>We have to address the structural barriers to access</a:t>
            </a:r>
          </a:p>
        </p:txBody>
      </p:sp>
    </p:spTree>
    <p:extLst>
      <p:ext uri="{BB962C8B-B14F-4D97-AF65-F5344CB8AC3E}">
        <p14:creationId xmlns:p14="http://schemas.microsoft.com/office/powerpoint/2010/main" val="164336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DREAMS – South Africa</a:t>
            </a:r>
          </a:p>
        </p:txBody>
      </p:sp>
    </p:spTree>
    <p:extLst>
      <p:ext uri="{BB962C8B-B14F-4D97-AF65-F5344CB8AC3E}">
        <p14:creationId xmlns:p14="http://schemas.microsoft.com/office/powerpoint/2010/main" val="319284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102C9797-F927-4272-A7B2-D282314DC713}"/>
              </a:ext>
            </a:extLst>
          </p:cNvPr>
          <p:cNvSpPr>
            <a:spLocks noGrp="1"/>
          </p:cNvSpPr>
          <p:nvPr>
            <p:ph type="body" sz="quarter" idx="13"/>
          </p:nvPr>
        </p:nvSpPr>
        <p:spPr/>
        <p:txBody>
          <a:bodyPr/>
          <a:lstStyle/>
          <a:p>
            <a:r>
              <a:rPr lang="en-US" dirty="0"/>
              <a:t>South Africa</a:t>
            </a:r>
          </a:p>
        </p:txBody>
      </p:sp>
      <p:pic>
        <p:nvPicPr>
          <p:cNvPr id="2" name="Picture 1"/>
          <p:cNvPicPr>
            <a:picLocks noChangeAspect="1"/>
          </p:cNvPicPr>
          <p:nvPr/>
        </p:nvPicPr>
        <p:blipFill rotWithShape="1">
          <a:blip r:embed="rId2"/>
          <a:srcRect b="4471"/>
          <a:stretch/>
        </p:blipFill>
        <p:spPr>
          <a:xfrm>
            <a:off x="5994401" y="799860"/>
            <a:ext cx="6197600" cy="3975341"/>
          </a:xfrm>
          <a:prstGeom prst="rect">
            <a:avLst/>
          </a:prstGeom>
          <a:ln>
            <a:solidFill>
              <a:schemeClr val="tx1"/>
            </a:solidFill>
          </a:ln>
        </p:spPr>
      </p:pic>
      <p:pic>
        <p:nvPicPr>
          <p:cNvPr id="3" name="Picture 2"/>
          <p:cNvPicPr>
            <a:picLocks/>
          </p:cNvPicPr>
          <p:nvPr/>
        </p:nvPicPr>
        <p:blipFill rotWithShape="1">
          <a:blip r:embed="rId3"/>
          <a:srcRect b="5748"/>
          <a:stretch/>
        </p:blipFill>
        <p:spPr>
          <a:xfrm>
            <a:off x="0" y="799860"/>
            <a:ext cx="5994400" cy="3975340"/>
          </a:xfrm>
          <a:prstGeom prst="rect">
            <a:avLst/>
          </a:prstGeom>
          <a:ln>
            <a:solidFill>
              <a:schemeClr val="tx1"/>
            </a:solidFill>
          </a:ln>
        </p:spPr>
      </p:pic>
      <p:sp>
        <p:nvSpPr>
          <p:cNvPr id="4" name="Rectangle 3"/>
          <p:cNvSpPr/>
          <p:nvPr/>
        </p:nvSpPr>
        <p:spPr>
          <a:xfrm>
            <a:off x="230020" y="5120480"/>
            <a:ext cx="11690843" cy="646331"/>
          </a:xfrm>
          <a:prstGeom prst="rect">
            <a:avLst/>
          </a:prstGeom>
        </p:spPr>
        <p:txBody>
          <a:bodyPr wrap="square">
            <a:spAutoFit/>
          </a:bodyPr>
          <a:lstStyle/>
          <a:p>
            <a:pPr marL="342883" marR="0" lvl="0" indent="-34288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B64C4B"/>
                </a:solidFill>
                <a:effectLst/>
                <a:uLnTx/>
                <a:uFillTx/>
                <a:latin typeface="Arial"/>
                <a:ea typeface="+mn-ea"/>
                <a:cs typeface="+mn-cs"/>
              </a:rPr>
              <a:t>Two</a:t>
            </a:r>
            <a:r>
              <a:rPr kumimoji="0" lang="en-US" sz="1800" b="0" i="0" u="none" strike="noStrike" kern="1200" cap="none" spc="0" normalizeH="0" baseline="0" noProof="0" dirty="0">
                <a:ln>
                  <a:noFill/>
                </a:ln>
                <a:solidFill>
                  <a:prstClr val="black"/>
                </a:solidFill>
                <a:effectLst/>
                <a:uLnTx/>
                <a:uFillTx/>
                <a:latin typeface="Arial"/>
                <a:ea typeface="+mn-ea"/>
                <a:cs typeface="+mn-cs"/>
              </a:rPr>
              <a:t> DREAMS-supported districts in South Africa (City of Johannesburg, Ekurhuleni progressed from a less than a 25% decline in new HIV diagnoses among AGYW in 2017 to a </a:t>
            </a:r>
            <a:r>
              <a:rPr kumimoji="0" lang="en-US" sz="1800" b="0" i="0" u="none" strike="noStrike" kern="1200" cap="none" spc="0" normalizeH="0" baseline="0" noProof="0" dirty="0">
                <a:ln>
                  <a:noFill/>
                </a:ln>
                <a:solidFill>
                  <a:srgbClr val="B64C4B"/>
                </a:solidFill>
                <a:effectLst/>
                <a:uLnTx/>
                <a:uFillTx/>
                <a:latin typeface="Arial"/>
                <a:ea typeface="+mn-ea"/>
                <a:cs typeface="+mn-cs"/>
              </a:rPr>
              <a:t>greater than 25% decline </a:t>
            </a:r>
            <a:r>
              <a:rPr kumimoji="0" lang="en-US" sz="1800" b="0" i="0" u="none" strike="noStrike" kern="1200" cap="none" spc="0" normalizeH="0" baseline="0" noProof="0" dirty="0">
                <a:ln>
                  <a:noFill/>
                </a:ln>
                <a:solidFill>
                  <a:prstClr val="black"/>
                </a:solidFill>
                <a:effectLst/>
                <a:uLnTx/>
                <a:uFillTx/>
                <a:latin typeface="Arial"/>
                <a:ea typeface="+mn-ea"/>
                <a:cs typeface="+mn-cs"/>
              </a:rPr>
              <a:t>in 2018.</a:t>
            </a:r>
            <a:endParaRPr kumimoji="0" lang="en-US" sz="1800" b="0" i="0" u="none" strike="noStrike" kern="1200" cap="none" spc="0" normalizeH="0" baseline="0" noProof="0" dirty="0">
              <a:ln>
                <a:noFill/>
              </a:ln>
              <a:solidFill>
                <a:srgbClr val="16181A"/>
              </a:solidFill>
              <a:effectLst/>
              <a:uLnTx/>
              <a:uFillTx/>
              <a:latin typeface="Arial"/>
              <a:ea typeface="+mn-ea"/>
              <a:cs typeface="+mn-cs"/>
            </a:endParaRPr>
          </a:p>
        </p:txBody>
      </p:sp>
    </p:spTree>
    <p:extLst>
      <p:ext uri="{BB962C8B-B14F-4D97-AF65-F5344CB8AC3E}">
        <p14:creationId xmlns:p14="http://schemas.microsoft.com/office/powerpoint/2010/main" val="959407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sz="5400" dirty="0"/>
              <a:t>The Evolution of DREAMS</a:t>
            </a:r>
          </a:p>
        </p:txBody>
      </p:sp>
    </p:spTree>
    <p:extLst>
      <p:ext uri="{BB962C8B-B14F-4D97-AF65-F5344CB8AC3E}">
        <p14:creationId xmlns:p14="http://schemas.microsoft.com/office/powerpoint/2010/main" val="244802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7747" y="1686290"/>
            <a:ext cx="9384631" cy="4214178"/>
          </a:xfrm>
        </p:spPr>
        <p:txBody>
          <a:bodyPr>
            <a:normAutofit fontScale="92500" lnSpcReduction="10000"/>
          </a:bodyPr>
          <a:lstStyle/>
          <a:p>
            <a:r>
              <a:rPr lang="en-US" sz="2400" dirty="0">
                <a:solidFill>
                  <a:schemeClr val="bg2"/>
                </a:solidFill>
                <a:latin typeface="Abadi MT Condensed Light" panose="020B0306030101010103" pitchFamily="34" charset="77"/>
              </a:rPr>
              <a:t>PEPFAR and our partners are routinely monitoring programs, analyzing data, and consulting experts and stakeholders to improve DREAMS programming to:</a:t>
            </a:r>
          </a:p>
          <a:p>
            <a:pPr lvl="1"/>
            <a:r>
              <a:rPr lang="en-US" sz="2400" dirty="0">
                <a:solidFill>
                  <a:schemeClr val="bg2"/>
                </a:solidFill>
                <a:latin typeface="Abadi MT Condensed Light" panose="020B0306030101010103" pitchFamily="34" charset="77"/>
              </a:rPr>
              <a:t>Find efficiencies in the DREAMS core package</a:t>
            </a:r>
          </a:p>
          <a:p>
            <a:pPr lvl="1"/>
            <a:r>
              <a:rPr lang="en-US" sz="2400" dirty="0">
                <a:solidFill>
                  <a:schemeClr val="bg2"/>
                </a:solidFill>
                <a:latin typeface="Abadi MT Condensed Light" panose="020B0306030101010103" pitchFamily="34" charset="77"/>
              </a:rPr>
              <a:t>Fill programmatic gaps/make program improvements – bridge to employment and urban young women</a:t>
            </a:r>
          </a:p>
          <a:p>
            <a:pPr lvl="1"/>
            <a:endParaRPr lang="en-US" sz="2400" dirty="0">
              <a:solidFill>
                <a:schemeClr val="bg2"/>
              </a:solidFill>
              <a:latin typeface="Abadi MT Condensed Light" panose="020B0306030101010103" pitchFamily="34" charset="77"/>
            </a:endParaRPr>
          </a:p>
          <a:p>
            <a:r>
              <a:rPr lang="en-US" sz="2400" dirty="0">
                <a:solidFill>
                  <a:schemeClr val="bg2"/>
                </a:solidFill>
                <a:latin typeface="Abadi MT Condensed Light" panose="020B0306030101010103" pitchFamily="34" charset="77"/>
              </a:rPr>
              <a:t>Examples of data sources:</a:t>
            </a:r>
          </a:p>
          <a:p>
            <a:pPr lvl="1"/>
            <a:r>
              <a:rPr lang="en-US" sz="2400" dirty="0">
                <a:solidFill>
                  <a:schemeClr val="bg2"/>
                </a:solidFill>
                <a:latin typeface="Abadi MT Condensed Light" panose="020B0306030101010103" pitchFamily="34" charset="77"/>
              </a:rPr>
              <a:t>Program data through MER</a:t>
            </a:r>
          </a:p>
          <a:p>
            <a:pPr lvl="1"/>
            <a:r>
              <a:rPr lang="en-US" sz="2400" dirty="0">
                <a:solidFill>
                  <a:schemeClr val="bg2"/>
                </a:solidFill>
                <a:latin typeface="Abadi MT Condensed Light" panose="020B0306030101010103" pitchFamily="34" charset="77"/>
              </a:rPr>
              <a:t>Country narratives</a:t>
            </a:r>
          </a:p>
          <a:p>
            <a:pPr lvl="1"/>
            <a:r>
              <a:rPr lang="en-US" sz="2400" dirty="0">
                <a:solidFill>
                  <a:schemeClr val="bg2"/>
                </a:solidFill>
                <a:latin typeface="Abadi MT Condensed Light" panose="020B0306030101010103" pitchFamily="34" charset="77"/>
              </a:rPr>
              <a:t>Population Council implementation research</a:t>
            </a:r>
          </a:p>
          <a:p>
            <a:pPr lvl="1"/>
            <a:r>
              <a:rPr lang="en-US" sz="2400" dirty="0">
                <a:solidFill>
                  <a:schemeClr val="bg2"/>
                </a:solidFill>
                <a:latin typeface="Abadi MT Condensed Light" panose="020B0306030101010103" pitchFamily="34" charset="77"/>
              </a:rPr>
              <a:t>Modeling data on new diagnoses in ANC settings</a:t>
            </a:r>
          </a:p>
          <a:p>
            <a:pPr lvl="1"/>
            <a:r>
              <a:rPr lang="en-US" sz="2400" dirty="0">
                <a:solidFill>
                  <a:schemeClr val="bg2"/>
                </a:solidFill>
                <a:latin typeface="Abadi MT Condensed Light" panose="020B0306030101010103" pitchFamily="34" charset="77"/>
              </a:rPr>
              <a:t>Observations on implementation from site visits to 10 original countries</a:t>
            </a:r>
          </a:p>
          <a:p>
            <a:pPr lvl="1"/>
            <a:endParaRPr lang="en-US" sz="2000" dirty="0">
              <a:solidFill>
                <a:schemeClr val="bg2"/>
              </a:solidFill>
              <a:latin typeface="Abadi MT Condensed Light" panose="020B0306030101010103" pitchFamily="34" charset="77"/>
            </a:endParaRPr>
          </a:p>
          <a:p>
            <a:endParaRPr lang="en-US" sz="2400" dirty="0">
              <a:solidFill>
                <a:schemeClr val="bg2"/>
              </a:solidFill>
              <a:latin typeface="Abadi MT Condensed Light" panose="020B0306030101010103" pitchFamily="34" charset="77"/>
            </a:endParaRPr>
          </a:p>
        </p:txBody>
      </p:sp>
      <p:sp>
        <p:nvSpPr>
          <p:cNvPr id="7" name="Title 2"/>
          <p:cNvSpPr txBox="1">
            <a:spLocks/>
          </p:cNvSpPr>
          <p:nvPr/>
        </p:nvSpPr>
        <p:spPr>
          <a:xfrm>
            <a:off x="2563550" y="377409"/>
            <a:ext cx="7113024" cy="562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defRPr/>
            </a:pPr>
            <a:r>
              <a:rPr lang="en-US" sz="3600" dirty="0">
                <a:solidFill>
                  <a:srgbClr val="002060"/>
                </a:solidFill>
              </a:rPr>
              <a:t>Data-Driven Evolution of DREAMS</a:t>
            </a:r>
          </a:p>
          <a:p>
            <a:pPr algn="l">
              <a:defRPr/>
            </a:pPr>
            <a:endParaRPr lang="en-US" sz="3200" dirty="0">
              <a:solidFill>
                <a:srgbClr val="002060"/>
              </a:solidFill>
            </a:endParaRPr>
          </a:p>
        </p:txBody>
      </p:sp>
      <p:sp>
        <p:nvSpPr>
          <p:cNvPr id="3" name="TextBox 2"/>
          <p:cNvSpPr txBox="1"/>
          <p:nvPr/>
        </p:nvSpPr>
        <p:spPr>
          <a:xfrm>
            <a:off x="3705621" y="4828024"/>
            <a:ext cx="4761885" cy="325831"/>
          </a:xfrm>
          <a:prstGeom prst="rect">
            <a:avLst/>
          </a:prstGeom>
        </p:spPr>
        <p:txBody>
          <a:bodyPr vert="horz" wrap="none" lIns="0" tIns="0" rIns="0" bIns="0" rtlCol="0" anchor="t" anchorCtr="0">
            <a:normAutofit/>
          </a:bodyPr>
          <a:lstStyle/>
          <a:p>
            <a:pPr defTabSz="257162">
              <a:defRPr/>
            </a:pPr>
            <a:endParaRPr lang="en-US" sz="788" b="1" dirty="0">
              <a:solidFill>
                <a:srgbClr val="FF0000"/>
              </a:solidFill>
              <a:latin typeface="Arial"/>
            </a:endParaRPr>
          </a:p>
        </p:txBody>
      </p:sp>
      <p:sp>
        <p:nvSpPr>
          <p:cNvPr id="4" name="TextBox 3"/>
          <p:cNvSpPr txBox="1"/>
          <p:nvPr/>
        </p:nvSpPr>
        <p:spPr>
          <a:xfrm>
            <a:off x="12732955" y="3052106"/>
            <a:ext cx="514350" cy="514350"/>
          </a:xfrm>
          <a:prstGeom prst="rect">
            <a:avLst/>
          </a:prstGeom>
        </p:spPr>
        <p:txBody>
          <a:bodyPr vert="horz" wrap="none" lIns="0" tIns="0" rIns="0" bIns="0" rtlCol="0" anchor="t" anchorCtr="0">
            <a:normAutofit/>
          </a:bodyPr>
          <a:lstStyle/>
          <a:p>
            <a:pPr defTabSz="257162">
              <a:defRPr/>
            </a:pPr>
            <a:endParaRPr lang="en-US" sz="788" dirty="0">
              <a:solidFill>
                <a:srgbClr val="1C1668"/>
              </a:solidFill>
              <a:latin typeface="Arial"/>
            </a:endParaRPr>
          </a:p>
        </p:txBody>
      </p:sp>
    </p:spTree>
    <p:extLst>
      <p:ext uri="{BB962C8B-B14F-4D97-AF65-F5344CB8AC3E}">
        <p14:creationId xmlns:p14="http://schemas.microsoft.com/office/powerpoint/2010/main" val="4140517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40042" y="1696618"/>
            <a:ext cx="9769642" cy="4112511"/>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16181A"/>
                </a:solidFill>
                <a:latin typeface="Arial"/>
                <a:cs typeface="Abadi MT Condensed Light"/>
              </a:rPr>
              <a:t>Gaps in layering and reliance on passive referrals and few can document their progress quantitatively (site visit observations, program narratives, program MER data)</a:t>
            </a:r>
          </a:p>
          <a:p>
            <a:endParaRPr lang="en-US" sz="2000" dirty="0">
              <a:solidFill>
                <a:srgbClr val="16181A"/>
              </a:solidFill>
              <a:latin typeface="Arial"/>
              <a:cs typeface="Abadi MT Condensed Light"/>
            </a:endParaRPr>
          </a:p>
          <a:p>
            <a:pPr lvl="1"/>
            <a:r>
              <a:rPr lang="en-US" sz="2400" b="1" dirty="0">
                <a:solidFill>
                  <a:srgbClr val="B64C4B"/>
                </a:solidFill>
                <a:latin typeface="Arial"/>
                <a:cs typeface="Abadi MT Condensed Light"/>
              </a:rPr>
              <a:t>ACTION TAKEN </a:t>
            </a:r>
            <a:r>
              <a:rPr lang="en-US" sz="2400" dirty="0">
                <a:solidFill>
                  <a:srgbClr val="16181A"/>
                </a:solidFill>
                <a:latin typeface="Arial"/>
                <a:cs typeface="Abadi MT Condensed Light"/>
                <a:sym typeface="Wingdings" panose="05000000000000000000" pitchFamily="2" charset="2"/>
              </a:rPr>
              <a:t> New MER indicator as a requirement that will </a:t>
            </a:r>
            <a:r>
              <a:rPr lang="en-US" sz="2400" u="sng" dirty="0">
                <a:solidFill>
                  <a:srgbClr val="16181A"/>
                </a:solidFill>
                <a:latin typeface="Arial"/>
                <a:cs typeface="Abadi MT Condensed Light"/>
                <a:sym typeface="Wingdings" panose="05000000000000000000" pitchFamily="2" charset="2"/>
              </a:rPr>
              <a:t>require</a:t>
            </a:r>
            <a:r>
              <a:rPr lang="en-US" sz="2400" dirty="0">
                <a:solidFill>
                  <a:srgbClr val="16181A"/>
                </a:solidFill>
                <a:latin typeface="Arial"/>
                <a:cs typeface="Abadi MT Condensed Light"/>
                <a:sym typeface="Wingdings" panose="05000000000000000000" pitchFamily="2" charset="2"/>
              </a:rPr>
              <a:t> teams to have systems that track layering for unique AGYW. </a:t>
            </a:r>
          </a:p>
          <a:p>
            <a:pPr marL="457200" lvl="1" indent="0">
              <a:buNone/>
            </a:pPr>
            <a:endParaRPr lang="en-US" sz="2000" dirty="0">
              <a:solidFill>
                <a:srgbClr val="16181A"/>
              </a:solidFill>
              <a:latin typeface="Arial"/>
              <a:cs typeface="Abadi MT Condensed Light"/>
              <a:sym typeface="Wingdings" panose="05000000000000000000" pitchFamily="2" charset="2"/>
            </a:endParaRPr>
          </a:p>
          <a:p>
            <a:pPr lvl="1"/>
            <a:r>
              <a:rPr lang="en-US" sz="2400" b="1" dirty="0">
                <a:solidFill>
                  <a:srgbClr val="B64C4B"/>
                </a:solidFill>
                <a:latin typeface="Arial"/>
                <a:cs typeface="Abadi MT Condensed Light"/>
              </a:rPr>
              <a:t>ACTION TAKEN </a:t>
            </a:r>
            <a:r>
              <a:rPr lang="en-US" sz="2400" dirty="0">
                <a:solidFill>
                  <a:srgbClr val="16181A"/>
                </a:solidFill>
                <a:latin typeface="Arial"/>
                <a:cs typeface="Abadi MT Condensed Light"/>
                <a:sym typeface="Wingdings" panose="05000000000000000000" pitchFamily="2" charset="2"/>
              </a:rPr>
              <a:t> COP19 guidance recommends teams to focus on active linkages rather than passive referrals between components of the core package, and to co-locate some DREAMS services when possible </a:t>
            </a:r>
          </a:p>
        </p:txBody>
      </p:sp>
      <p:sp>
        <p:nvSpPr>
          <p:cNvPr id="4" name="Title 1"/>
          <p:cNvSpPr txBox="1">
            <a:spLocks/>
          </p:cNvSpPr>
          <p:nvPr/>
        </p:nvSpPr>
        <p:spPr>
          <a:xfrm>
            <a:off x="4083661" y="506296"/>
            <a:ext cx="5192481" cy="595594"/>
          </a:xfrm>
          <a:prstGeom prst="rect">
            <a:avLst/>
          </a:prstGeom>
          <a:noFill/>
        </p:spPr>
        <p:txBody>
          <a:bodyPr vert="horz" lIns="0" tIns="0" rIns="0" bIns="0" rtlCol="0" anchor="t" anchorCtr="0">
            <a:no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lgn="ctr"/>
            <a:r>
              <a:rPr lang="en-US" sz="2700" dirty="0">
                <a:solidFill>
                  <a:srgbClr val="002060"/>
                </a:solidFill>
              </a:rPr>
              <a:t>Conclusions &amp; Actions from DREAMS Findings/Observations</a:t>
            </a:r>
            <a:endParaRPr lang="en-US" sz="1800" dirty="0">
              <a:solidFill>
                <a:srgbClr val="002060"/>
              </a:solidFill>
            </a:endParaRPr>
          </a:p>
        </p:txBody>
      </p:sp>
    </p:spTree>
    <p:extLst>
      <p:ext uri="{BB962C8B-B14F-4D97-AF65-F5344CB8AC3E}">
        <p14:creationId xmlns:p14="http://schemas.microsoft.com/office/powerpoint/2010/main" val="348513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363579" y="1636234"/>
            <a:ext cx="9881938" cy="3063782"/>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000" dirty="0">
                <a:solidFill>
                  <a:srgbClr val="16181A"/>
                </a:solidFill>
                <a:latin typeface="Arial"/>
                <a:cs typeface="Abadi MT Condensed Light"/>
              </a:rPr>
              <a:t>AGYW largely dependent on transactional sex to meet needs (Population Council Implementation data, site visit observations)</a:t>
            </a:r>
          </a:p>
          <a:p>
            <a:pPr>
              <a:spcBef>
                <a:spcPts val="0"/>
              </a:spcBef>
            </a:pPr>
            <a:endParaRPr lang="en-US" sz="2000" dirty="0">
              <a:solidFill>
                <a:srgbClr val="16181A"/>
              </a:solidFill>
              <a:latin typeface="Arial"/>
              <a:cs typeface="Abadi MT Condensed Light"/>
            </a:endParaRPr>
          </a:p>
          <a:p>
            <a:pPr lvl="1">
              <a:spcBef>
                <a:spcPts val="0"/>
              </a:spcBef>
            </a:pPr>
            <a:r>
              <a:rPr lang="en-US" b="1" dirty="0">
                <a:solidFill>
                  <a:srgbClr val="B64C4B"/>
                </a:solidFill>
                <a:latin typeface="Arial"/>
                <a:cs typeface="Abadi MT Condensed Light"/>
              </a:rPr>
              <a:t>ACTION TAKEN</a:t>
            </a:r>
            <a:r>
              <a:rPr lang="en-US" dirty="0">
                <a:solidFill>
                  <a:srgbClr val="16181A"/>
                </a:solidFill>
                <a:latin typeface="Arial"/>
                <a:cs typeface="Abadi MT Condensed Light"/>
                <a:sym typeface="Wingdings" panose="05000000000000000000" pitchFamily="2" charset="2"/>
              </a:rPr>
              <a:t> </a:t>
            </a:r>
            <a:r>
              <a:rPr lang="en-US" dirty="0">
                <a:solidFill>
                  <a:srgbClr val="16181A"/>
                </a:solidFill>
                <a:latin typeface="Arial"/>
                <a:cs typeface="Abadi MT Condensed Light"/>
              </a:rPr>
              <a:t>working with PEPFAR teams to encourage implementation of more evidence-based income generating activities that support a living wage</a:t>
            </a:r>
          </a:p>
          <a:p>
            <a:pPr lvl="1">
              <a:spcBef>
                <a:spcPts val="0"/>
              </a:spcBef>
            </a:pPr>
            <a:endParaRPr lang="en-US" dirty="0">
              <a:solidFill>
                <a:srgbClr val="16181A"/>
              </a:solidFill>
              <a:latin typeface="Arial"/>
              <a:cs typeface="Abadi MT Condensed Light"/>
            </a:endParaRPr>
          </a:p>
          <a:p>
            <a:pPr lvl="1">
              <a:spcBef>
                <a:spcPts val="0"/>
              </a:spcBef>
            </a:pPr>
            <a:r>
              <a:rPr lang="en-US" b="1" dirty="0">
                <a:solidFill>
                  <a:srgbClr val="B64C4B"/>
                </a:solidFill>
                <a:latin typeface="Arial"/>
                <a:cs typeface="Abadi MT Condensed Light"/>
              </a:rPr>
              <a:t>FUTURE ACTION</a:t>
            </a:r>
            <a:r>
              <a:rPr lang="en-US" dirty="0">
                <a:solidFill>
                  <a:srgbClr val="16181A"/>
                </a:solidFill>
                <a:latin typeface="Arial"/>
                <a:cs typeface="Abadi MT Condensed Light"/>
                <a:sym typeface="Wingdings" panose="05000000000000000000" pitchFamily="2" charset="2"/>
              </a:rPr>
              <a:t> following up with economic experts, private sector, and country teams to explore bridge to employment and more sustainable economic opportunities</a:t>
            </a:r>
          </a:p>
          <a:p>
            <a:pPr marL="342892" lvl="1" indent="0">
              <a:spcBef>
                <a:spcPts val="0"/>
              </a:spcBef>
              <a:buNone/>
            </a:pPr>
            <a:endParaRPr lang="en-US" sz="1600" dirty="0">
              <a:solidFill>
                <a:srgbClr val="16181A"/>
              </a:solidFill>
              <a:latin typeface="Arial"/>
              <a:cs typeface="Abadi MT Condensed Light"/>
            </a:endParaRPr>
          </a:p>
        </p:txBody>
      </p:sp>
      <p:sp>
        <p:nvSpPr>
          <p:cNvPr id="4" name="Title 1"/>
          <p:cNvSpPr txBox="1">
            <a:spLocks/>
          </p:cNvSpPr>
          <p:nvPr/>
        </p:nvSpPr>
        <p:spPr>
          <a:xfrm>
            <a:off x="3956420" y="436014"/>
            <a:ext cx="5339981" cy="595594"/>
          </a:xfrm>
          <a:prstGeom prst="rect">
            <a:avLst/>
          </a:prstGeom>
          <a:noFill/>
        </p:spPr>
        <p:txBody>
          <a:bodyPr vert="horz" lIns="0" tIns="0" rIns="0" bIns="0" rtlCol="0" anchor="t" anchorCtr="0">
            <a:no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pPr algn="ctr"/>
            <a:r>
              <a:rPr lang="en-US" sz="2700" dirty="0">
                <a:solidFill>
                  <a:srgbClr val="002060"/>
                </a:solidFill>
              </a:rPr>
              <a:t>Conclusions &amp; Actions from DREAMS Findings/Observations</a:t>
            </a:r>
            <a:endParaRPr lang="en-US" sz="1800" dirty="0">
              <a:solidFill>
                <a:srgbClr val="002060"/>
              </a:solidFill>
            </a:endParaRPr>
          </a:p>
        </p:txBody>
      </p:sp>
    </p:spTree>
    <p:extLst>
      <p:ext uri="{BB962C8B-B14F-4D97-AF65-F5344CB8AC3E}">
        <p14:creationId xmlns:p14="http://schemas.microsoft.com/office/powerpoint/2010/main" val="369889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4048" y="230828"/>
            <a:ext cx="11649456" cy="1329595"/>
          </a:xfrm>
        </p:spPr>
        <p:txBody>
          <a:bodyPr/>
          <a:lstStyle/>
          <a:p>
            <a:r>
              <a:rPr lang="en-US" dirty="0"/>
              <a:t>Evolution of PEPFAR’s Orphan’s and Vulnerable Children (OVC) programs are increasingly serving adolescents</a:t>
            </a:r>
          </a:p>
        </p:txBody>
      </p:sp>
      <p:sp>
        <p:nvSpPr>
          <p:cNvPr id="4" name="Text Placeholder 3"/>
          <p:cNvSpPr>
            <a:spLocks noGrp="1"/>
          </p:cNvSpPr>
          <p:nvPr>
            <p:ph type="body" sz="quarter" idx="15"/>
          </p:nvPr>
        </p:nvSpPr>
        <p:spPr/>
        <p:txBody>
          <a:bodyPr/>
          <a:lstStyle/>
          <a:p>
            <a:r>
              <a:rPr lang="en-US" dirty="0"/>
              <a:t>Source: PEPFAR MER FY19Q2 Data, OVC_SERV</a:t>
            </a:r>
          </a:p>
        </p:txBody>
      </p:sp>
      <p:pic>
        <p:nvPicPr>
          <p:cNvPr id="6" name="Picture 5"/>
          <p:cNvPicPr>
            <a:picLocks noChangeAspect="1"/>
          </p:cNvPicPr>
          <p:nvPr/>
        </p:nvPicPr>
        <p:blipFill>
          <a:blip r:embed="rId2"/>
          <a:stretch>
            <a:fillRect/>
          </a:stretch>
        </p:blipFill>
        <p:spPr>
          <a:xfrm>
            <a:off x="1547400" y="1216401"/>
            <a:ext cx="9066362" cy="4803972"/>
          </a:xfrm>
          <a:prstGeom prst="rect">
            <a:avLst/>
          </a:prstGeom>
        </p:spPr>
      </p:pic>
    </p:spTree>
    <p:extLst>
      <p:ext uri="{BB962C8B-B14F-4D97-AF65-F5344CB8AC3E}">
        <p14:creationId xmlns:p14="http://schemas.microsoft.com/office/powerpoint/2010/main" val="289810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1"/>
          <p:cNvSpPr>
            <a:spLocks noGrp="1"/>
          </p:cNvSpPr>
          <p:nvPr>
            <p:ph type="body" sz="quarter" idx="13"/>
          </p:nvPr>
        </p:nvSpPr>
        <p:spPr>
          <a:xfrm>
            <a:off x="2796778" y="1665686"/>
            <a:ext cx="6575822" cy="3420665"/>
          </a:xfrm>
        </p:spPr>
        <p:txBody>
          <a:bodyPr/>
          <a:lstStyle/>
          <a:p>
            <a:pPr algn="ctr" eaLnBrk="1" hangingPunct="1"/>
            <a:r>
              <a:rPr altLang="en-US" dirty="0"/>
              <a:t>Ensuring Justice for Children</a:t>
            </a:r>
            <a:endParaRPr lang="en-US" altLang="en-US" dirty="0"/>
          </a:p>
          <a:p>
            <a:pPr algn="ctr" eaLnBrk="1" hangingPunct="1"/>
            <a:r>
              <a:rPr lang="en-US" altLang="en-US" sz="3300" dirty="0"/>
              <a:t>Preventing Gender Based Violence in girls</a:t>
            </a:r>
            <a:endParaRPr altLang="en-US" sz="3300" dirty="0"/>
          </a:p>
          <a:p>
            <a:pPr eaLnBrk="1" hangingPunct="1"/>
            <a:endParaRPr altLang="en-US" dirty="0"/>
          </a:p>
        </p:txBody>
      </p:sp>
    </p:spTree>
    <p:extLst>
      <p:ext uri="{BB962C8B-B14F-4D97-AF65-F5344CB8AC3E}">
        <p14:creationId xmlns:p14="http://schemas.microsoft.com/office/powerpoint/2010/main" val="367972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67131" y="1"/>
            <a:ext cx="8768132" cy="886397"/>
          </a:xfrm>
        </p:spPr>
        <p:txBody>
          <a:bodyPr/>
          <a:lstStyle/>
          <a:p>
            <a:r>
              <a:rPr lang="en-US" dirty="0"/>
              <a:t>Forced or coerced sex at sexual initiation among females and males ages 13-24</a:t>
            </a:r>
          </a:p>
        </p:txBody>
      </p:sp>
      <p:graphicFrame>
        <p:nvGraphicFramePr>
          <p:cNvPr id="6" name="Content Placeholder 6"/>
          <p:cNvGraphicFramePr>
            <a:graphicFrameLocks/>
          </p:cNvGraphicFramePr>
          <p:nvPr>
            <p:extLst>
              <p:ext uri="{D42A27DB-BD31-4B8C-83A1-F6EECF244321}">
                <p14:modId xmlns:p14="http://schemas.microsoft.com/office/powerpoint/2010/main" val="2682127493"/>
              </p:ext>
            </p:extLst>
          </p:nvPr>
        </p:nvGraphicFramePr>
        <p:xfrm>
          <a:off x="502025" y="886398"/>
          <a:ext cx="10838328" cy="6285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4203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Justice for Children -- Goals</a:t>
            </a:r>
          </a:p>
        </p:txBody>
      </p:sp>
      <p:sp>
        <p:nvSpPr>
          <p:cNvPr id="3" name="Text Placeholder 2"/>
          <p:cNvSpPr>
            <a:spLocks noGrp="1"/>
          </p:cNvSpPr>
          <p:nvPr>
            <p:ph type="body" sz="quarter" idx="15"/>
          </p:nvPr>
        </p:nvSpPr>
        <p:spPr/>
        <p:txBody>
          <a:bodyPr/>
          <a:lstStyle/>
          <a:p>
            <a:endParaRPr lang="en-US"/>
          </a:p>
        </p:txBody>
      </p:sp>
      <p:sp>
        <p:nvSpPr>
          <p:cNvPr id="5" name="Text Placeholder 3"/>
          <p:cNvSpPr>
            <a:spLocks noGrp="1"/>
          </p:cNvSpPr>
          <p:nvPr>
            <p:ph type="body" sz="quarter" idx="14"/>
          </p:nvPr>
        </p:nvSpPr>
        <p:spPr bwMode="auto">
          <a:xfrm>
            <a:off x="827903" y="1074954"/>
            <a:ext cx="10453816" cy="44114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57175" indent="-257175">
              <a:lnSpc>
                <a:spcPct val="120000"/>
              </a:lnSpc>
              <a:spcBef>
                <a:spcPct val="0"/>
              </a:spcBef>
              <a:spcAft>
                <a:spcPts val="225"/>
              </a:spcAft>
              <a:buClr>
                <a:srgbClr val="5B9BD5"/>
              </a:buClr>
              <a:buFont typeface="Symbol" panose="05050102010706020507" pitchFamily="18" charset="2"/>
              <a:buChar char=""/>
              <a:tabLst>
                <a:tab pos="171450" algn="l"/>
              </a:tabLst>
            </a:pPr>
            <a:r>
              <a:rPr lang="en-US" altLang="en-US" b="1" dirty="0">
                <a:solidFill>
                  <a:srgbClr val="404040"/>
                </a:solidFill>
                <a:cs typeface="Arial" panose="020B0604020202020204" pitchFamily="34" charset="0"/>
              </a:rPr>
              <a:t>Prevent perpetration </a:t>
            </a:r>
            <a:r>
              <a:rPr lang="en-US" altLang="en-US" dirty="0">
                <a:solidFill>
                  <a:srgbClr val="404040"/>
                </a:solidFill>
                <a:cs typeface="Arial" panose="020B0604020202020204" pitchFamily="34" charset="0"/>
              </a:rPr>
              <a:t>of sexual violence against children</a:t>
            </a:r>
            <a:endParaRPr lang="en-US" altLang="en-US" sz="2100" dirty="0">
              <a:solidFill>
                <a:srgbClr val="404040"/>
              </a:solidFill>
              <a:cs typeface="Arial" panose="020B0604020202020204" pitchFamily="34" charset="0"/>
            </a:endParaRPr>
          </a:p>
          <a:p>
            <a:pPr marL="257175" indent="-257175">
              <a:lnSpc>
                <a:spcPct val="120000"/>
              </a:lnSpc>
              <a:spcBef>
                <a:spcPct val="0"/>
              </a:spcBef>
              <a:spcAft>
                <a:spcPts val="225"/>
              </a:spcAft>
              <a:buClr>
                <a:srgbClr val="5B9BD5"/>
              </a:buClr>
              <a:buFont typeface="Symbol" panose="05050102010706020507" pitchFamily="18" charset="2"/>
              <a:buChar char=""/>
              <a:tabLst>
                <a:tab pos="171450" algn="l"/>
              </a:tabLst>
            </a:pPr>
            <a:r>
              <a:rPr lang="en-US" altLang="en-US" b="1" dirty="0">
                <a:solidFill>
                  <a:srgbClr val="404040"/>
                </a:solidFill>
                <a:cs typeface="Arial" panose="020B0604020202020204" pitchFamily="34" charset="0"/>
              </a:rPr>
              <a:t>Protect children served by PEPFAR against sexual violence </a:t>
            </a:r>
            <a:r>
              <a:rPr lang="en-US" altLang="en-US" dirty="0">
                <a:solidFill>
                  <a:srgbClr val="404040"/>
                </a:solidFill>
                <a:cs typeface="Arial" panose="020B0604020202020204" pitchFamily="34" charset="0"/>
              </a:rPr>
              <a:t>while taking part in PEPFAR funded programs and services </a:t>
            </a:r>
            <a:r>
              <a:rPr lang="en-US" altLang="en-US" sz="2100" dirty="0">
                <a:solidFill>
                  <a:srgbClr val="404040"/>
                </a:solidFill>
                <a:cs typeface="Arial" panose="020B0604020202020204" pitchFamily="34" charset="0"/>
              </a:rPr>
              <a:t>(child safeguarding policies)</a:t>
            </a:r>
          </a:p>
          <a:p>
            <a:pPr marL="257175" indent="-257175">
              <a:lnSpc>
                <a:spcPct val="120000"/>
              </a:lnSpc>
              <a:spcBef>
                <a:spcPct val="0"/>
              </a:spcBef>
              <a:spcAft>
                <a:spcPts val="225"/>
              </a:spcAft>
              <a:buClr>
                <a:srgbClr val="5B9BD5"/>
              </a:buClr>
              <a:buFont typeface="Symbol" panose="05050102010706020507" pitchFamily="18" charset="2"/>
              <a:buChar char=""/>
              <a:tabLst>
                <a:tab pos="171450" algn="l"/>
              </a:tabLst>
            </a:pPr>
            <a:r>
              <a:rPr lang="en-US" altLang="en-US" b="1" dirty="0">
                <a:solidFill>
                  <a:srgbClr val="404040"/>
                </a:solidFill>
                <a:cs typeface="Arial" panose="020B0604020202020204" pitchFamily="34" charset="0"/>
              </a:rPr>
              <a:t>Facilitate disclosure, reporting, and appropriate system responses </a:t>
            </a:r>
            <a:r>
              <a:rPr lang="en-US" altLang="en-US" dirty="0">
                <a:solidFill>
                  <a:srgbClr val="404040"/>
                </a:solidFill>
                <a:cs typeface="Arial" panose="020B0604020202020204" pitchFamily="34" charset="0"/>
              </a:rPr>
              <a:t>to cases of sexual violence against children, with a focus on </a:t>
            </a:r>
            <a:r>
              <a:rPr lang="en-US" altLang="en-US" b="1" dirty="0">
                <a:solidFill>
                  <a:srgbClr val="404040"/>
                </a:solidFill>
                <a:cs typeface="Arial" panose="020B0604020202020204" pitchFamily="34" charset="0"/>
              </a:rPr>
              <a:t>holding perpetrators accountable</a:t>
            </a:r>
            <a:endParaRPr lang="en-US" altLang="en-US" sz="2100" b="1" dirty="0">
              <a:solidFill>
                <a:srgbClr val="404040"/>
              </a:solidFill>
              <a:cs typeface="Arial" panose="020B0604020202020204" pitchFamily="34" charset="0"/>
            </a:endParaRPr>
          </a:p>
        </p:txBody>
      </p:sp>
    </p:spTree>
    <p:extLst>
      <p:ext uri="{BB962C8B-B14F-4D97-AF65-F5344CB8AC3E}">
        <p14:creationId xmlns:p14="http://schemas.microsoft.com/office/powerpoint/2010/main" val="3133174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E51883-74F4-324E-926F-31A1DDE2A3CA}"/>
              </a:ext>
            </a:extLst>
          </p:cNvPr>
          <p:cNvSpPr>
            <a:spLocks noGrp="1"/>
          </p:cNvSpPr>
          <p:nvPr>
            <p:ph type="body" sz="quarter" idx="13"/>
          </p:nvPr>
        </p:nvSpPr>
        <p:spPr>
          <a:xfrm>
            <a:off x="251394" y="311890"/>
            <a:ext cx="8480230" cy="3253988"/>
          </a:xfrm>
        </p:spPr>
        <p:txBody>
          <a:bodyPr/>
          <a:lstStyle/>
          <a:p>
            <a:r>
              <a:rPr lang="en-US" sz="3200" dirty="0">
                <a:solidFill>
                  <a:schemeClr val="accent6">
                    <a:lumMod val="75000"/>
                  </a:schemeClr>
                </a:solidFill>
              </a:rPr>
              <a:t>Impact on key population epidemics</a:t>
            </a:r>
            <a:r>
              <a:rPr lang="en-US" sz="4000" dirty="0">
                <a:solidFill>
                  <a:schemeClr val="accent6">
                    <a:lumMod val="75000"/>
                  </a:schemeClr>
                </a:solidFill>
              </a:rPr>
              <a:t> </a:t>
            </a:r>
            <a:r>
              <a:rPr lang="en-US" sz="3200" dirty="0">
                <a:solidFill>
                  <a:srgbClr val="FFC000"/>
                </a:solidFill>
              </a:rPr>
              <a:t>- </a:t>
            </a:r>
            <a:r>
              <a:rPr lang="en-US" sz="3200" dirty="0">
                <a:solidFill>
                  <a:srgbClr val="FF0000"/>
                </a:solidFill>
              </a:rPr>
              <a:t>F</a:t>
            </a:r>
          </a:p>
          <a:p>
            <a:r>
              <a:rPr lang="en-US" sz="3200" dirty="0"/>
              <a:t>Comprehensive programming requires parallel programming for men and boys to recognize and address their unique needs - </a:t>
            </a:r>
            <a:r>
              <a:rPr lang="en-US" sz="3200" dirty="0">
                <a:solidFill>
                  <a:srgbClr val="FFC000"/>
                </a:solidFill>
              </a:rPr>
              <a:t>C</a:t>
            </a:r>
          </a:p>
          <a:p>
            <a:r>
              <a:rPr lang="en-US" sz="3200" dirty="0"/>
              <a:t>Comprehensive prevention for young men through VMMC – </a:t>
            </a:r>
            <a:r>
              <a:rPr lang="en-US" sz="3200" dirty="0">
                <a:solidFill>
                  <a:srgbClr val="00B050"/>
                </a:solidFill>
              </a:rPr>
              <a:t>B+</a:t>
            </a:r>
          </a:p>
          <a:p>
            <a:r>
              <a:rPr lang="en-US" sz="3200" dirty="0"/>
              <a:t>Comprehensive early treatment and viral load suppression for men and boys and young women – </a:t>
            </a:r>
            <a:r>
              <a:rPr lang="en-US" sz="3200" dirty="0">
                <a:solidFill>
                  <a:srgbClr val="FFC000"/>
                </a:solidFill>
              </a:rPr>
              <a:t>C-</a:t>
            </a:r>
          </a:p>
          <a:p>
            <a:r>
              <a:rPr lang="en-US" sz="3200" dirty="0">
                <a:solidFill>
                  <a:schemeClr val="tx2">
                    <a:lumMod val="75000"/>
                  </a:schemeClr>
                </a:solidFill>
              </a:rPr>
              <a:t>Retaining young people on treatment</a:t>
            </a:r>
            <a:r>
              <a:rPr lang="en-US" sz="3200" dirty="0">
                <a:solidFill>
                  <a:srgbClr val="FFC000"/>
                </a:solidFill>
              </a:rPr>
              <a:t> - </a:t>
            </a:r>
            <a:r>
              <a:rPr lang="en-US" sz="3200" dirty="0">
                <a:solidFill>
                  <a:schemeClr val="accent4">
                    <a:lumMod val="50000"/>
                  </a:schemeClr>
                </a:solidFill>
              </a:rPr>
              <a:t>D</a:t>
            </a:r>
          </a:p>
          <a:p>
            <a:r>
              <a:rPr lang="en-US" sz="3200" dirty="0"/>
              <a:t>Universal access to condoms – </a:t>
            </a:r>
            <a:r>
              <a:rPr lang="en-US" sz="3200" dirty="0">
                <a:solidFill>
                  <a:srgbClr val="FFC000"/>
                </a:solidFill>
              </a:rPr>
              <a:t>C</a:t>
            </a:r>
          </a:p>
          <a:p>
            <a:endParaRPr lang="en-US" sz="3200" dirty="0"/>
          </a:p>
        </p:txBody>
      </p:sp>
    </p:spTree>
    <p:extLst>
      <p:ext uri="{BB962C8B-B14F-4D97-AF65-F5344CB8AC3E}">
        <p14:creationId xmlns:p14="http://schemas.microsoft.com/office/powerpoint/2010/main" val="2404621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1"/>
          <p:cNvSpPr>
            <a:spLocks noGrp="1"/>
          </p:cNvSpPr>
          <p:nvPr>
            <p:ph type="body" sz="quarter" idx="13"/>
          </p:nvPr>
        </p:nvSpPr>
        <p:spPr>
          <a:xfrm>
            <a:off x="1701755" y="1259285"/>
            <a:ext cx="8446955" cy="3420665"/>
          </a:xfrm>
        </p:spPr>
        <p:txBody>
          <a:bodyPr/>
          <a:lstStyle/>
          <a:p>
            <a:pPr algn="ctr" eaLnBrk="1" hangingPunct="1"/>
            <a:r>
              <a:rPr lang="en-US" altLang="en-US" dirty="0"/>
              <a:t>Meeting the needs of children, adolescents and young women with HIV</a:t>
            </a:r>
            <a:endParaRPr altLang="en-US" sz="3300" dirty="0"/>
          </a:p>
          <a:p>
            <a:pPr eaLnBrk="1" hangingPunct="1"/>
            <a:endParaRPr altLang="en-US" dirty="0"/>
          </a:p>
        </p:txBody>
      </p:sp>
    </p:spTree>
    <p:extLst>
      <p:ext uri="{BB962C8B-B14F-4D97-AF65-F5344CB8AC3E}">
        <p14:creationId xmlns:p14="http://schemas.microsoft.com/office/powerpoint/2010/main" val="341883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0369" y="1533598"/>
            <a:ext cx="8319713" cy="4729596"/>
            <a:chOff x="326368" y="1533598"/>
            <a:chExt cx="8319713" cy="4729596"/>
          </a:xfrm>
        </p:grpSpPr>
        <p:grpSp>
          <p:nvGrpSpPr>
            <p:cNvPr id="5" name="Google Shape;360;p44"/>
            <p:cNvGrpSpPr/>
            <p:nvPr/>
          </p:nvGrpSpPr>
          <p:grpSpPr>
            <a:xfrm>
              <a:off x="1889185" y="1733909"/>
              <a:ext cx="5079883" cy="3457705"/>
              <a:chOff x="673320" y="1372"/>
              <a:chExt cx="4705844" cy="3837782"/>
            </a:xfrm>
          </p:grpSpPr>
          <p:sp>
            <p:nvSpPr>
              <p:cNvPr id="6" name="Google Shape;361;p44"/>
              <p:cNvSpPr/>
              <p:nvPr/>
            </p:nvSpPr>
            <p:spPr>
              <a:xfrm>
                <a:off x="2116335" y="1372"/>
                <a:ext cx="1863300" cy="1211100"/>
              </a:xfrm>
              <a:prstGeom prst="roundRect">
                <a:avLst>
                  <a:gd name="adj" fmla="val 16667"/>
                </a:avLst>
              </a:prstGeom>
              <a:solidFill>
                <a:srgbClr val="B64B4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sz="1600"/>
              </a:p>
            </p:txBody>
          </p:sp>
          <p:sp>
            <p:nvSpPr>
              <p:cNvPr id="7" name="Google Shape;362;p44"/>
              <p:cNvSpPr txBox="1"/>
              <p:nvPr/>
            </p:nvSpPr>
            <p:spPr>
              <a:xfrm>
                <a:off x="2175459" y="60496"/>
                <a:ext cx="1745100" cy="1092900"/>
              </a:xfrm>
              <a:prstGeom prst="rect">
                <a:avLst/>
              </a:prstGeom>
              <a:noFill/>
              <a:ln>
                <a:noFill/>
              </a:ln>
            </p:spPr>
            <p:txBody>
              <a:bodyPr spcFirstLastPara="1" wrap="square" lIns="80000" tIns="80000" rIns="80000" bIns="80000" anchor="ctr" anchorCtr="0">
                <a:noAutofit/>
              </a:bodyPr>
              <a:lstStyle/>
              <a:p>
                <a:pPr algn="ctr">
                  <a:lnSpc>
                    <a:spcPct val="90000"/>
                  </a:lnSpc>
                  <a:buClr>
                    <a:schemeClr val="lt1"/>
                  </a:buClr>
                  <a:buSzPts val="2100"/>
                </a:pPr>
                <a:r>
                  <a:rPr lang="en-US" sz="2400" dirty="0">
                    <a:solidFill>
                      <a:schemeClr val="lt1"/>
                    </a:solidFill>
                    <a:latin typeface="Arial"/>
                    <a:ea typeface="Arial"/>
                    <a:cs typeface="Arial"/>
                    <a:sym typeface="Arial"/>
                  </a:rPr>
                  <a:t>Pregnancy &amp; infancy</a:t>
                </a:r>
                <a:endParaRPr sz="1600" dirty="0"/>
              </a:p>
            </p:txBody>
          </p:sp>
          <p:sp>
            <p:nvSpPr>
              <p:cNvPr id="8" name="Google Shape;363;p44"/>
              <p:cNvSpPr/>
              <p:nvPr/>
            </p:nvSpPr>
            <p:spPr>
              <a:xfrm>
                <a:off x="1431963" y="606954"/>
                <a:ext cx="3045187" cy="3232200"/>
              </a:xfrm>
              <a:custGeom>
                <a:avLst/>
                <a:gdLst/>
                <a:ahLst/>
                <a:cxnLst/>
                <a:rect l="l" t="t" r="r" b="b"/>
                <a:pathLst>
                  <a:path w="120000" h="120000" extrusionOk="0">
                    <a:moveTo>
                      <a:pt x="103887" y="19086"/>
                    </a:moveTo>
                    <a:lnTo>
                      <a:pt x="103887" y="19086"/>
                    </a:lnTo>
                    <a:cubicBezTo>
                      <a:pt x="113110" y="28980"/>
                      <a:pt x="118720" y="41699"/>
                      <a:pt x="119806" y="55182"/>
                    </a:cubicBezTo>
                  </a:path>
                </a:pathLst>
              </a:custGeom>
              <a:noFill/>
              <a:ln w="9525" cap="flat" cmpd="sng">
                <a:solidFill>
                  <a:srgbClr val="B64B4A"/>
                </a:solidFill>
                <a:prstDash val="solid"/>
                <a:miter lim="800000"/>
                <a:headEnd type="none" w="sm" len="sm"/>
                <a:tailEnd type="none" w="sm" len="sm"/>
              </a:ln>
            </p:spPr>
            <p:txBody>
              <a:bodyPr spcFirstLastPara="1" wrap="square" lIns="91425" tIns="91425" rIns="91425" bIns="91425" anchor="ctr" anchorCtr="0">
                <a:noAutofit/>
              </a:bodyPr>
              <a:lstStyle/>
              <a:p>
                <a:endParaRPr sz="1600"/>
              </a:p>
            </p:txBody>
          </p:sp>
          <p:sp>
            <p:nvSpPr>
              <p:cNvPr id="9" name="Google Shape;364;p44"/>
              <p:cNvSpPr/>
              <p:nvPr/>
            </p:nvSpPr>
            <p:spPr>
              <a:xfrm>
                <a:off x="3515864" y="2425427"/>
                <a:ext cx="1863300" cy="1211100"/>
              </a:xfrm>
              <a:prstGeom prst="roundRect">
                <a:avLst>
                  <a:gd name="adj" fmla="val 16667"/>
                </a:avLst>
              </a:prstGeom>
              <a:solidFill>
                <a:srgbClr val="B64B4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sz="1600"/>
              </a:p>
            </p:txBody>
          </p:sp>
          <p:sp>
            <p:nvSpPr>
              <p:cNvPr id="10" name="Google Shape;365;p44"/>
              <p:cNvSpPr txBox="1"/>
              <p:nvPr/>
            </p:nvSpPr>
            <p:spPr>
              <a:xfrm>
                <a:off x="3574988" y="2484551"/>
                <a:ext cx="1745100" cy="1092900"/>
              </a:xfrm>
              <a:prstGeom prst="rect">
                <a:avLst/>
              </a:prstGeom>
              <a:noFill/>
              <a:ln>
                <a:noFill/>
              </a:ln>
            </p:spPr>
            <p:txBody>
              <a:bodyPr spcFirstLastPara="1" wrap="square" lIns="80000" tIns="80000" rIns="80000" bIns="80000" anchor="ctr" anchorCtr="0">
                <a:noAutofit/>
              </a:bodyPr>
              <a:lstStyle/>
              <a:p>
                <a:pPr algn="ctr">
                  <a:lnSpc>
                    <a:spcPct val="90000"/>
                  </a:lnSpc>
                  <a:buClr>
                    <a:schemeClr val="lt1"/>
                  </a:buClr>
                  <a:buSzPts val="2100"/>
                </a:pPr>
                <a:r>
                  <a:rPr lang="en-US" sz="2400">
                    <a:solidFill>
                      <a:schemeClr val="lt1"/>
                    </a:solidFill>
                    <a:latin typeface="Arial"/>
                    <a:ea typeface="Arial"/>
                    <a:cs typeface="Arial"/>
                    <a:sym typeface="Arial"/>
                  </a:rPr>
                  <a:t>Childhood</a:t>
                </a:r>
                <a:endParaRPr sz="1600"/>
              </a:p>
            </p:txBody>
          </p:sp>
          <p:sp>
            <p:nvSpPr>
              <p:cNvPr id="11" name="Google Shape;366;p44"/>
              <p:cNvSpPr/>
              <p:nvPr/>
            </p:nvSpPr>
            <p:spPr>
              <a:xfrm>
                <a:off x="1431963" y="606954"/>
                <a:ext cx="3232200" cy="3232200"/>
              </a:xfrm>
              <a:custGeom>
                <a:avLst/>
                <a:gdLst/>
                <a:ahLst/>
                <a:cxnLst/>
                <a:rect l="l" t="t" r="r" b="b"/>
                <a:pathLst>
                  <a:path w="120000" h="120000" extrusionOk="0">
                    <a:moveTo>
                      <a:pt x="78422" y="117102"/>
                    </a:moveTo>
                    <a:lnTo>
                      <a:pt x="78422" y="117102"/>
                    </a:lnTo>
                    <a:cubicBezTo>
                      <a:pt x="66445" y="120966"/>
                      <a:pt x="53556" y="120966"/>
                      <a:pt x="41578" y="117102"/>
                    </a:cubicBezTo>
                  </a:path>
                </a:pathLst>
              </a:custGeom>
              <a:noFill/>
              <a:ln w="9525" cap="flat" cmpd="sng">
                <a:solidFill>
                  <a:srgbClr val="B64B4A"/>
                </a:solidFill>
                <a:prstDash val="solid"/>
                <a:miter lim="800000"/>
                <a:headEnd type="none" w="sm" len="sm"/>
                <a:tailEnd type="none" w="sm" len="sm"/>
              </a:ln>
            </p:spPr>
            <p:txBody>
              <a:bodyPr spcFirstLastPara="1" wrap="square" lIns="91425" tIns="91425" rIns="91425" bIns="91425" anchor="ctr" anchorCtr="0">
                <a:noAutofit/>
              </a:bodyPr>
              <a:lstStyle/>
              <a:p>
                <a:endParaRPr sz="1600"/>
              </a:p>
            </p:txBody>
          </p:sp>
          <p:sp>
            <p:nvSpPr>
              <p:cNvPr id="12" name="Google Shape;367;p44"/>
              <p:cNvSpPr/>
              <p:nvPr/>
            </p:nvSpPr>
            <p:spPr>
              <a:xfrm>
                <a:off x="716807" y="2425427"/>
                <a:ext cx="1863300" cy="1211100"/>
              </a:xfrm>
              <a:prstGeom prst="roundRect">
                <a:avLst>
                  <a:gd name="adj" fmla="val 16667"/>
                </a:avLst>
              </a:prstGeom>
              <a:solidFill>
                <a:srgbClr val="B64B4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sz="1600"/>
              </a:p>
            </p:txBody>
          </p:sp>
          <p:sp>
            <p:nvSpPr>
              <p:cNvPr id="13" name="Google Shape;368;p44"/>
              <p:cNvSpPr txBox="1"/>
              <p:nvPr/>
            </p:nvSpPr>
            <p:spPr>
              <a:xfrm>
                <a:off x="673320" y="2484551"/>
                <a:ext cx="1942819" cy="1092900"/>
              </a:xfrm>
              <a:prstGeom prst="rect">
                <a:avLst/>
              </a:prstGeom>
              <a:noFill/>
              <a:ln>
                <a:noFill/>
              </a:ln>
            </p:spPr>
            <p:txBody>
              <a:bodyPr spcFirstLastPara="1" wrap="square" lIns="80000" tIns="80000" rIns="80000" bIns="80000" anchor="ctr" anchorCtr="0">
                <a:noAutofit/>
              </a:bodyPr>
              <a:lstStyle/>
              <a:p>
                <a:pPr algn="ctr">
                  <a:lnSpc>
                    <a:spcPct val="90000"/>
                  </a:lnSpc>
                  <a:buClr>
                    <a:schemeClr val="lt1"/>
                  </a:buClr>
                  <a:buSzPts val="2100"/>
                </a:pPr>
                <a:r>
                  <a:rPr lang="en-US" sz="2400" dirty="0">
                    <a:solidFill>
                      <a:schemeClr val="lt1"/>
                    </a:solidFill>
                    <a:latin typeface="Arial"/>
                    <a:ea typeface="Arial"/>
                    <a:cs typeface="Arial"/>
                    <a:sym typeface="Arial"/>
                  </a:rPr>
                  <a:t>Adolescence &amp; Youth </a:t>
                </a:r>
                <a:endParaRPr sz="1600" dirty="0"/>
              </a:p>
            </p:txBody>
          </p:sp>
          <p:sp>
            <p:nvSpPr>
              <p:cNvPr id="14" name="Google Shape;369;p44"/>
              <p:cNvSpPr/>
              <p:nvPr/>
            </p:nvSpPr>
            <p:spPr>
              <a:xfrm>
                <a:off x="1431963" y="606954"/>
                <a:ext cx="3232200" cy="3232200"/>
              </a:xfrm>
              <a:custGeom>
                <a:avLst/>
                <a:gdLst/>
                <a:ahLst/>
                <a:cxnLst/>
                <a:rect l="l" t="t" r="r" b="b"/>
                <a:pathLst>
                  <a:path w="120000" h="120000" extrusionOk="0">
                    <a:moveTo>
                      <a:pt x="194" y="55182"/>
                    </a:moveTo>
                    <a:lnTo>
                      <a:pt x="194" y="55182"/>
                    </a:lnTo>
                    <a:cubicBezTo>
                      <a:pt x="1280" y="41700"/>
                      <a:pt x="6890" y="28980"/>
                      <a:pt x="16113" y="19086"/>
                    </a:cubicBezTo>
                  </a:path>
                </a:pathLst>
              </a:custGeom>
              <a:noFill/>
              <a:ln w="9525" cap="flat" cmpd="sng">
                <a:solidFill>
                  <a:srgbClr val="B64B4A"/>
                </a:solidFill>
                <a:prstDash val="solid"/>
                <a:miter lim="800000"/>
                <a:headEnd type="none" w="sm" len="sm"/>
                <a:tailEnd type="none" w="sm" len="sm"/>
              </a:ln>
            </p:spPr>
            <p:txBody>
              <a:bodyPr spcFirstLastPara="1" wrap="square" lIns="91425" tIns="91425" rIns="91425" bIns="91425" anchor="ctr" anchorCtr="0">
                <a:noAutofit/>
              </a:bodyPr>
              <a:lstStyle/>
              <a:p>
                <a:endParaRPr sz="1600"/>
              </a:p>
            </p:txBody>
          </p:sp>
        </p:grpSp>
        <p:sp>
          <p:nvSpPr>
            <p:cNvPr id="21" name="Rectangle 20"/>
            <p:cNvSpPr/>
            <p:nvPr/>
          </p:nvSpPr>
          <p:spPr>
            <a:xfrm>
              <a:off x="646110" y="1553565"/>
              <a:ext cx="2181558" cy="10572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ym typeface="Arial"/>
                </a:rPr>
                <a:t>Young HIV Affected Families, including teen moms</a:t>
              </a:r>
              <a:endParaRPr lang="en-US" dirty="0"/>
            </a:p>
          </p:txBody>
        </p:sp>
        <p:sp>
          <p:nvSpPr>
            <p:cNvPr id="22" name="Rectangle 21"/>
            <p:cNvSpPr/>
            <p:nvPr/>
          </p:nvSpPr>
          <p:spPr>
            <a:xfrm>
              <a:off x="353682" y="3278514"/>
              <a:ext cx="1268083" cy="45705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ym typeface="Arial"/>
                </a:rPr>
                <a:t>DREAMS</a:t>
              </a:r>
              <a:endParaRPr lang="en-US" dirty="0"/>
            </a:p>
          </p:txBody>
        </p:sp>
        <p:sp>
          <p:nvSpPr>
            <p:cNvPr id="23" name="Rectangle 22"/>
            <p:cNvSpPr/>
            <p:nvPr/>
          </p:nvSpPr>
          <p:spPr>
            <a:xfrm>
              <a:off x="326368" y="3846128"/>
              <a:ext cx="1463114" cy="13209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ym typeface="Arial"/>
                </a:rPr>
                <a:t>Youth at risk of, and living with HIV</a:t>
              </a:r>
            </a:p>
          </p:txBody>
        </p:sp>
        <p:sp>
          <p:nvSpPr>
            <p:cNvPr id="24" name="Rectangle 23"/>
            <p:cNvSpPr/>
            <p:nvPr/>
          </p:nvSpPr>
          <p:spPr>
            <a:xfrm>
              <a:off x="5843814" y="1533598"/>
              <a:ext cx="2213561" cy="9674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a:t>Index testing</a:t>
              </a:r>
              <a:r>
                <a:rPr lang="en-US" dirty="0"/>
                <a:t> of all children of HIV+ moms</a:t>
              </a:r>
              <a:endParaRPr lang="en-US" dirty="0">
                <a:solidFill>
                  <a:schemeClr val="dk1"/>
                </a:solidFill>
                <a:ea typeface="Arial"/>
                <a:cs typeface="Arial"/>
                <a:sym typeface="Arial"/>
              </a:endParaRPr>
            </a:p>
          </p:txBody>
        </p:sp>
        <p:sp>
          <p:nvSpPr>
            <p:cNvPr id="25" name="Rectangle 24"/>
            <p:cNvSpPr/>
            <p:nvPr/>
          </p:nvSpPr>
          <p:spPr>
            <a:xfrm>
              <a:off x="6077528" y="2715863"/>
              <a:ext cx="2356425" cy="3907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HIV-exposed infants</a:t>
              </a:r>
              <a:endParaRPr lang="en-US" dirty="0">
                <a:solidFill>
                  <a:schemeClr val="dk1"/>
                </a:solidFill>
                <a:ea typeface="Arial"/>
                <a:cs typeface="Arial"/>
                <a:sym typeface="Arial"/>
              </a:endParaRPr>
            </a:p>
          </p:txBody>
        </p:sp>
        <p:sp>
          <p:nvSpPr>
            <p:cNvPr id="26" name="Rectangle 25"/>
            <p:cNvSpPr/>
            <p:nvPr/>
          </p:nvSpPr>
          <p:spPr>
            <a:xfrm>
              <a:off x="7168475" y="3917896"/>
              <a:ext cx="1477606" cy="11953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“Well” Children (infected but not in care)</a:t>
              </a:r>
            </a:p>
          </p:txBody>
        </p:sp>
        <p:sp>
          <p:nvSpPr>
            <p:cNvPr id="27" name="Rectangle 26"/>
            <p:cNvSpPr/>
            <p:nvPr/>
          </p:nvSpPr>
          <p:spPr>
            <a:xfrm>
              <a:off x="1680906" y="5547434"/>
              <a:ext cx="2513799" cy="49040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sym typeface="Arial"/>
                </a:rPr>
                <a:t>Boys &amp; girls aged 9-14</a:t>
              </a:r>
              <a:endParaRPr lang="en-US" dirty="0"/>
            </a:p>
          </p:txBody>
        </p:sp>
        <p:sp>
          <p:nvSpPr>
            <p:cNvPr id="28" name="Rectangle 27"/>
            <p:cNvSpPr/>
            <p:nvPr/>
          </p:nvSpPr>
          <p:spPr>
            <a:xfrm>
              <a:off x="4431230" y="5452983"/>
              <a:ext cx="2737245" cy="8102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dirty="0"/>
                <a:t>Justice for child survivors of sexual violence</a:t>
              </a:r>
            </a:p>
          </p:txBody>
        </p:sp>
      </p:grpSp>
      <p:sp>
        <p:nvSpPr>
          <p:cNvPr id="4" name="Text Placeholder 3">
            <a:extLst>
              <a:ext uri="{FF2B5EF4-FFF2-40B4-BE49-F238E27FC236}">
                <a16:creationId xmlns:a16="http://schemas.microsoft.com/office/drawing/2014/main" id="{8831C727-B546-5341-971B-2F74350259F4}"/>
              </a:ext>
            </a:extLst>
          </p:cNvPr>
          <p:cNvSpPr>
            <a:spLocks noGrp="1"/>
          </p:cNvSpPr>
          <p:nvPr>
            <p:ph type="body" sz="quarter" idx="13"/>
          </p:nvPr>
        </p:nvSpPr>
        <p:spPr/>
        <p:txBody>
          <a:bodyPr/>
          <a:lstStyle/>
          <a:p>
            <a:r>
              <a:rPr lang="en-US" dirty="0"/>
              <a:t>PEPFAR’s Comprehensive and integrated approach to lifecycles</a:t>
            </a:r>
          </a:p>
        </p:txBody>
      </p:sp>
      <p:sp>
        <p:nvSpPr>
          <p:cNvPr id="16" name="Text Placeholder 15">
            <a:extLst>
              <a:ext uri="{FF2B5EF4-FFF2-40B4-BE49-F238E27FC236}">
                <a16:creationId xmlns:a16="http://schemas.microsoft.com/office/drawing/2014/main" id="{B29773B9-BC9E-D64C-B1CC-B0627E03B843}"/>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99550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EB36293-38F8-4794-8D68-C665BAE07881}"/>
              </a:ext>
            </a:extLst>
          </p:cNvPr>
          <p:cNvSpPr>
            <a:spLocks noGrp="1"/>
          </p:cNvSpPr>
          <p:nvPr>
            <p:ph type="body" sz="quarter" idx="13"/>
          </p:nvPr>
        </p:nvSpPr>
        <p:spPr>
          <a:xfrm>
            <a:off x="190841" y="0"/>
            <a:ext cx="11690843" cy="886397"/>
          </a:xfrm>
        </p:spPr>
        <p:txBody>
          <a:bodyPr/>
          <a:lstStyle/>
          <a:p>
            <a:r>
              <a:rPr lang="en-US" dirty="0"/>
              <a:t>PEPFAR is Supported Treatment for Women and Girls (10-29 YO)  2,024,303</a:t>
            </a:r>
          </a:p>
        </p:txBody>
      </p:sp>
      <p:sp>
        <p:nvSpPr>
          <p:cNvPr id="3" name="Text Placeholder 2">
            <a:extLst>
              <a:ext uri="{FF2B5EF4-FFF2-40B4-BE49-F238E27FC236}">
                <a16:creationId xmlns:a16="http://schemas.microsoft.com/office/drawing/2014/main" id="{EE125CEA-CEAB-D44B-84B8-9798E65FF250}"/>
              </a:ext>
            </a:extLst>
          </p:cNvPr>
          <p:cNvSpPr>
            <a:spLocks noGrp="1"/>
          </p:cNvSpPr>
          <p:nvPr>
            <p:ph type="body" sz="quarter" idx="15"/>
          </p:nvPr>
        </p:nvSpPr>
        <p:spPr/>
        <p:txBody>
          <a:bodyPr/>
          <a:lstStyle/>
          <a:p>
            <a:endParaRPr lang="en-US"/>
          </a:p>
        </p:txBody>
      </p:sp>
      <p:graphicFrame>
        <p:nvGraphicFramePr>
          <p:cNvPr id="9" name="Chart 8" title="Chart">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562144816"/>
              </p:ext>
            </p:extLst>
          </p:nvPr>
        </p:nvGraphicFramePr>
        <p:xfrm>
          <a:off x="925286" y="903514"/>
          <a:ext cx="10585396" cy="5271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0257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a:xfrm>
            <a:off x="228601" y="0"/>
            <a:ext cx="11690843" cy="443198"/>
          </a:xfrm>
        </p:spPr>
        <p:txBody>
          <a:bodyPr/>
          <a:lstStyle/>
          <a:p>
            <a:r>
              <a:rPr lang="en-US" dirty="0"/>
              <a:t>Investment in preventing Cervical Cancer </a:t>
            </a:r>
            <a:r>
              <a:rPr lang="en-US" sz="2400" dirty="0"/>
              <a:t>Budgets, COP18 and COP19</a:t>
            </a:r>
            <a:endParaRPr lang="en-US" dirty="0"/>
          </a:p>
        </p:txBody>
      </p:sp>
      <p:sp>
        <p:nvSpPr>
          <p:cNvPr id="3" name="Text Placeholder 2">
            <a:extLst>
              <a:ext uri="{FF2B5EF4-FFF2-40B4-BE49-F238E27FC236}">
                <a16:creationId xmlns:a16="http://schemas.microsoft.com/office/drawing/2014/main" id="{9993B63C-DE31-4732-B4DA-257D9D084569}"/>
              </a:ext>
            </a:extLst>
          </p:cNvPr>
          <p:cNvSpPr>
            <a:spLocks noGrp="1"/>
          </p:cNvSpPr>
          <p:nvPr>
            <p:ph type="body" sz="quarter" idx="15"/>
          </p:nvPr>
        </p:nvSpPr>
        <p:spPr/>
        <p:txBody>
          <a:bodyPr/>
          <a:lstStyle/>
          <a:p>
            <a:endParaRPr lang="en-US"/>
          </a:p>
        </p:txBody>
      </p:sp>
      <p:graphicFrame>
        <p:nvGraphicFramePr>
          <p:cNvPr id="6" name="Chart 5"/>
          <p:cNvGraphicFramePr>
            <a:graphicFrameLocks/>
          </p:cNvGraphicFramePr>
          <p:nvPr/>
        </p:nvGraphicFramePr>
        <p:xfrm>
          <a:off x="711641" y="833819"/>
          <a:ext cx="10727600" cy="5446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6904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p:txBody>
          <a:bodyPr/>
          <a:lstStyle/>
          <a:p>
            <a:r>
              <a:rPr lang="en-US" dirty="0"/>
              <a:t>Women Screened by Age</a:t>
            </a:r>
          </a:p>
        </p:txBody>
      </p:sp>
      <p:sp>
        <p:nvSpPr>
          <p:cNvPr id="3" name="Text Placeholder 2">
            <a:extLst>
              <a:ext uri="{FF2B5EF4-FFF2-40B4-BE49-F238E27FC236}">
                <a16:creationId xmlns:a16="http://schemas.microsoft.com/office/drawing/2014/main" id="{9993B63C-DE31-4732-B4DA-257D9D084569}"/>
              </a:ext>
            </a:extLst>
          </p:cNvPr>
          <p:cNvSpPr>
            <a:spLocks noGrp="1"/>
          </p:cNvSpPr>
          <p:nvPr>
            <p:ph type="body" sz="quarter" idx="15"/>
          </p:nvPr>
        </p:nvSpPr>
        <p:spPr>
          <a:xfrm>
            <a:off x="476675" y="6175279"/>
            <a:ext cx="7732820" cy="352799"/>
          </a:xfrm>
        </p:spPr>
        <p:txBody>
          <a:bodyPr/>
          <a:lstStyle/>
          <a:p>
            <a:r>
              <a:rPr lang="en-US" dirty="0"/>
              <a:t>*PEPFAR  MER FY19 Q2</a:t>
            </a:r>
          </a:p>
          <a:p>
            <a:endParaRPr lang="en-US" dirty="0"/>
          </a:p>
        </p:txBody>
      </p:sp>
      <p:graphicFrame>
        <p:nvGraphicFramePr>
          <p:cNvPr id="6" name="Chart 5"/>
          <p:cNvGraphicFramePr>
            <a:graphicFrameLocks/>
          </p:cNvGraphicFramePr>
          <p:nvPr/>
        </p:nvGraphicFramePr>
        <p:xfrm>
          <a:off x="476675" y="832513"/>
          <a:ext cx="11197532" cy="5342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419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p:txBody>
          <a:bodyPr/>
          <a:lstStyle/>
          <a:p>
            <a:r>
              <a:rPr lang="en-US" dirty="0"/>
              <a:t>Women Treated by Age</a:t>
            </a:r>
          </a:p>
        </p:txBody>
      </p:sp>
      <p:sp>
        <p:nvSpPr>
          <p:cNvPr id="3" name="Text Placeholder 2">
            <a:extLst>
              <a:ext uri="{FF2B5EF4-FFF2-40B4-BE49-F238E27FC236}">
                <a16:creationId xmlns:a16="http://schemas.microsoft.com/office/drawing/2014/main" id="{9993B63C-DE31-4732-B4DA-257D9D084569}"/>
              </a:ext>
            </a:extLst>
          </p:cNvPr>
          <p:cNvSpPr>
            <a:spLocks noGrp="1"/>
          </p:cNvSpPr>
          <p:nvPr>
            <p:ph type="body" sz="quarter" idx="15"/>
          </p:nvPr>
        </p:nvSpPr>
        <p:spPr/>
        <p:txBody>
          <a:bodyPr/>
          <a:lstStyle/>
          <a:p>
            <a:r>
              <a:rPr lang="en-US" dirty="0"/>
              <a:t>PEPFAR MER FY19 Q2</a:t>
            </a:r>
          </a:p>
        </p:txBody>
      </p:sp>
      <p:graphicFrame>
        <p:nvGraphicFramePr>
          <p:cNvPr id="6" name="Chart 5"/>
          <p:cNvGraphicFramePr>
            <a:graphicFrameLocks/>
          </p:cNvGraphicFramePr>
          <p:nvPr/>
        </p:nvGraphicFramePr>
        <p:xfrm>
          <a:off x="750627" y="832513"/>
          <a:ext cx="11013743" cy="53427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5748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4D39C0-81B2-4618-9C73-62ADA460BEA9}"/>
              </a:ext>
            </a:extLst>
          </p:cNvPr>
          <p:cNvSpPr>
            <a:spLocks noGrp="1"/>
          </p:cNvSpPr>
          <p:nvPr>
            <p:ph type="body" sz="quarter" idx="13"/>
          </p:nvPr>
        </p:nvSpPr>
        <p:spPr/>
        <p:txBody>
          <a:bodyPr/>
          <a:lstStyle/>
          <a:p>
            <a:r>
              <a:rPr lang="en-US" dirty="0"/>
              <a:t>Types of Treatments Used</a:t>
            </a:r>
          </a:p>
        </p:txBody>
      </p:sp>
      <p:sp>
        <p:nvSpPr>
          <p:cNvPr id="3" name="Text Placeholder 2">
            <a:extLst>
              <a:ext uri="{FF2B5EF4-FFF2-40B4-BE49-F238E27FC236}">
                <a16:creationId xmlns:a16="http://schemas.microsoft.com/office/drawing/2014/main" id="{9993B63C-DE31-4732-B4DA-257D9D084569}"/>
              </a:ext>
            </a:extLst>
          </p:cNvPr>
          <p:cNvSpPr>
            <a:spLocks noGrp="1"/>
          </p:cNvSpPr>
          <p:nvPr>
            <p:ph type="body" sz="quarter" idx="15"/>
          </p:nvPr>
        </p:nvSpPr>
        <p:spPr/>
        <p:txBody>
          <a:bodyPr/>
          <a:lstStyle/>
          <a:p>
            <a:r>
              <a:rPr lang="en-US" dirty="0"/>
              <a:t>PEPRFAR MER FY19 Q2 Initial release</a:t>
            </a:r>
          </a:p>
        </p:txBody>
      </p:sp>
      <p:graphicFrame>
        <p:nvGraphicFramePr>
          <p:cNvPr id="6" name="Chart 5"/>
          <p:cNvGraphicFramePr>
            <a:graphicFrameLocks/>
          </p:cNvGraphicFramePr>
          <p:nvPr/>
        </p:nvGraphicFramePr>
        <p:xfrm>
          <a:off x="436729" y="818866"/>
          <a:ext cx="11245756" cy="5356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1770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C758F5-2121-4B3D-9B31-88A355B6E907}"/>
              </a:ext>
            </a:extLst>
          </p:cNvPr>
          <p:cNvSpPr>
            <a:spLocks noGrp="1"/>
          </p:cNvSpPr>
          <p:nvPr>
            <p:ph type="body" sz="quarter" idx="13"/>
          </p:nvPr>
        </p:nvSpPr>
        <p:spPr>
          <a:xfrm>
            <a:off x="230020" y="203817"/>
            <a:ext cx="11690843" cy="1015663"/>
          </a:xfrm>
        </p:spPr>
        <p:txBody>
          <a:bodyPr/>
          <a:lstStyle/>
          <a:p>
            <a:r>
              <a:rPr lang="en-US" sz="3000" dirty="0"/>
              <a:t>PEPFAR invests ~$2 billion this year in supporting women and girls</a:t>
            </a:r>
          </a:p>
          <a:p>
            <a:endParaRPr lang="en-US" sz="3000" dirty="0"/>
          </a:p>
        </p:txBody>
      </p:sp>
      <p:sp>
        <p:nvSpPr>
          <p:cNvPr id="3" name="Text Placeholder 2">
            <a:extLst>
              <a:ext uri="{FF2B5EF4-FFF2-40B4-BE49-F238E27FC236}">
                <a16:creationId xmlns:a16="http://schemas.microsoft.com/office/drawing/2014/main" id="{191EE82B-9790-421A-BFA2-AF8AB8211B5C}"/>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4595A64A-EFDE-4CA2-8E16-C29997346E2F}"/>
              </a:ext>
            </a:extLst>
          </p:cNvPr>
          <p:cNvSpPr>
            <a:spLocks noGrp="1"/>
          </p:cNvSpPr>
          <p:nvPr>
            <p:ph type="body" sz="quarter" idx="14"/>
          </p:nvPr>
        </p:nvSpPr>
        <p:spPr>
          <a:xfrm>
            <a:off x="267535" y="1073380"/>
            <a:ext cx="11614149" cy="4801314"/>
          </a:xfrm>
        </p:spPr>
        <p:txBody>
          <a:bodyPr/>
          <a:lstStyle/>
          <a:p>
            <a:r>
              <a:rPr lang="en-US" b="1" dirty="0"/>
              <a:t>PEPFAR empowers and protects women and girls across their entire life cycle.</a:t>
            </a:r>
          </a:p>
          <a:p>
            <a:pPr marL="342900" indent="-342900">
              <a:buFont typeface="Arial" panose="020B0604020202020204" pitchFamily="34" charset="0"/>
              <a:buChar char="•"/>
            </a:pPr>
            <a:r>
              <a:rPr lang="en-US" dirty="0"/>
              <a:t>PEPFAR supports HIV treatment for 9.3 million women and girls* </a:t>
            </a:r>
          </a:p>
          <a:p>
            <a:pPr marL="342900" indent="-342900">
              <a:buFont typeface="Arial" panose="020B0604020202020204" pitchFamily="34" charset="0"/>
              <a:buChar char="•"/>
            </a:pPr>
            <a:r>
              <a:rPr lang="en-US" dirty="0"/>
              <a:t>The DREAMS Partnership has reduced new HIV diagnoses among adolescent girls and young women by over 25% in the majority of its intervention regions; 85% of these regions showed additional declines in 2018 </a:t>
            </a:r>
          </a:p>
          <a:p>
            <a:pPr marL="342900" indent="-342900">
              <a:buFont typeface="Arial" panose="020B0604020202020204" pitchFamily="34" charset="0"/>
              <a:buChar char="•"/>
            </a:pPr>
            <a:r>
              <a:rPr lang="en-US" dirty="0"/>
              <a:t>PEPFAR supports 2 million female orphans and vulnerable children ages 0-17 years so they can survive and thrive* </a:t>
            </a:r>
          </a:p>
          <a:p>
            <a:pPr marL="342900" indent="-342900">
              <a:buFont typeface="Arial" panose="020B0604020202020204" pitchFamily="34" charset="0"/>
              <a:buChar char="•"/>
            </a:pPr>
            <a:r>
              <a:rPr lang="en-US" dirty="0"/>
              <a:t>PEPFAR has enabled over 2.4 million babies to be born HIV-free to HIV-positive mothers and kept these mothers alive with treatment** </a:t>
            </a:r>
          </a:p>
          <a:p>
            <a:pPr marL="342900" indent="-342900">
              <a:buFont typeface="Arial" panose="020B0604020202020204" pitchFamily="34" charset="0"/>
              <a:buChar char="•"/>
            </a:pPr>
            <a:r>
              <a:rPr lang="en-US" dirty="0"/>
              <a:t>PEPFAR is investing $30 million to reduce cervical cancer incidence by 95% among the roughly 3.5 million women living with HIV in eight African countries. </a:t>
            </a:r>
          </a:p>
          <a:p>
            <a:pPr marL="171450" indent="-171450">
              <a:buFont typeface="Arial" panose="020B0604020202020204" pitchFamily="34" charset="0"/>
              <a:buChar char="•"/>
            </a:pPr>
            <a:r>
              <a:rPr lang="en-US" sz="1000" dirty="0"/>
              <a:t>Through March 30, 2019 </a:t>
            </a:r>
          </a:p>
          <a:p>
            <a:r>
              <a:rPr lang="en-US" sz="1000" dirty="0"/>
              <a:t>** Through September 30, 2018</a:t>
            </a:r>
          </a:p>
        </p:txBody>
      </p:sp>
    </p:spTree>
    <p:extLst>
      <p:ext uri="{BB962C8B-B14F-4D97-AF65-F5344CB8AC3E}">
        <p14:creationId xmlns:p14="http://schemas.microsoft.com/office/powerpoint/2010/main" val="1551130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C307ED-C0A2-B24C-8B5A-6D4510995CE0}"/>
              </a:ext>
            </a:extLst>
          </p:cNvPr>
          <p:cNvSpPr>
            <a:spLocks noGrp="1"/>
          </p:cNvSpPr>
          <p:nvPr>
            <p:ph type="body" sz="quarter" idx="13"/>
          </p:nvPr>
        </p:nvSpPr>
        <p:spPr>
          <a:xfrm>
            <a:off x="474905" y="422662"/>
            <a:ext cx="9726930" cy="3253988"/>
          </a:xfrm>
        </p:spPr>
        <p:txBody>
          <a:bodyPr/>
          <a:lstStyle/>
          <a:p>
            <a:r>
              <a:rPr lang="en-US" dirty="0"/>
              <a:t>Data collection and analysis is only valuable if its used to continuous improve program implementations and to change policy</a:t>
            </a:r>
          </a:p>
        </p:txBody>
      </p:sp>
    </p:spTree>
    <p:extLst>
      <p:ext uri="{BB962C8B-B14F-4D97-AF65-F5344CB8AC3E}">
        <p14:creationId xmlns:p14="http://schemas.microsoft.com/office/powerpoint/2010/main" val="2385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1365" y="322729"/>
            <a:ext cx="11367247" cy="904875"/>
          </a:xfrm>
          <a:prstGeom prst="rect">
            <a:avLst/>
          </a:prstGeom>
        </p:spPr>
        <p:txBody>
          <a:bodyPr/>
          <a:lstStyle/>
          <a:p>
            <a:r>
              <a:rPr lang="en-US" b="1" dirty="0">
                <a:solidFill>
                  <a:schemeClr val="bg1"/>
                </a:solidFill>
              </a:rPr>
              <a:t>Thank you to the incredible AGYM we are privileged to partner with and our DREAMS teams around the globe</a:t>
            </a:r>
          </a:p>
        </p:txBody>
      </p:sp>
      <p:pic>
        <p:nvPicPr>
          <p:cNvPr id="2" name="Picture 1"/>
          <p:cNvPicPr>
            <a:picLocks noChangeAspect="1"/>
          </p:cNvPicPr>
          <p:nvPr/>
        </p:nvPicPr>
        <p:blipFill>
          <a:blip r:embed="rId2"/>
          <a:stretch>
            <a:fillRect/>
          </a:stretch>
        </p:blipFill>
        <p:spPr>
          <a:xfrm>
            <a:off x="648371" y="2367740"/>
            <a:ext cx="7059780" cy="4346825"/>
          </a:xfrm>
          <a:prstGeom prst="rect">
            <a:avLst/>
          </a:prstGeom>
        </p:spPr>
      </p:pic>
    </p:spTree>
    <p:extLst>
      <p:ext uri="{BB962C8B-B14F-4D97-AF65-F5344CB8AC3E}">
        <p14:creationId xmlns:p14="http://schemas.microsoft.com/office/powerpoint/2010/main" val="357651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4718327-5E82-3846-9D1E-93022D16211E}"/>
              </a:ext>
            </a:extLst>
          </p:cNvPr>
          <p:cNvSpPr>
            <a:spLocks noGrp="1"/>
          </p:cNvSpPr>
          <p:nvPr>
            <p:ph type="body" sz="quarter" idx="13"/>
          </p:nvPr>
        </p:nvSpPr>
        <p:spPr>
          <a:xfrm>
            <a:off x="99015" y="17923"/>
            <a:ext cx="11690843" cy="720197"/>
          </a:xfrm>
        </p:spPr>
        <p:txBody>
          <a:bodyPr/>
          <a:lstStyle/>
          <a:p>
            <a:r>
              <a:rPr lang="en-US" sz="2800" dirty="0"/>
              <a:t>Voluntary medical male circumcision (VMMC)</a:t>
            </a:r>
            <a:br>
              <a:rPr lang="en-US" sz="2800" dirty="0"/>
            </a:br>
            <a:r>
              <a:rPr lang="en-US" sz="2400" dirty="0"/>
              <a:t>PEPFAR supported Over 20 Million men in receiving VMMC through March 2019</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2738575417"/>
              </p:ext>
            </p:extLst>
          </p:nvPr>
        </p:nvGraphicFramePr>
        <p:xfrm>
          <a:off x="966349" y="-84410"/>
          <a:ext cx="10259301" cy="638754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90663" y="-3258997"/>
            <a:ext cx="3304348" cy="507831"/>
          </a:xfrm>
          <a:prstGeom prst="rect">
            <a:avLst/>
          </a:prstGeom>
          <a:noFill/>
          <a:ln>
            <a:solidFill>
              <a:schemeClr val="accent5"/>
            </a:solidFill>
          </a:ln>
        </p:spPr>
        <p:txBody>
          <a:bodyPr wrap="square" rtlCol="0">
            <a:spAutoFit/>
          </a:bodyPr>
          <a:lstStyle/>
          <a:p>
            <a:r>
              <a:rPr lang="en-US" sz="1350" dirty="0">
                <a:solidFill>
                  <a:schemeClr val="bg1"/>
                </a:solidFill>
              </a:rPr>
              <a:t>PEPFAR has now supported</a:t>
            </a:r>
          </a:p>
          <a:p>
            <a:r>
              <a:rPr lang="en-US" sz="1350" dirty="0">
                <a:solidFill>
                  <a:schemeClr val="bg1"/>
                </a:solidFill>
              </a:rPr>
              <a:t>over 20 Million VMMCs</a:t>
            </a:r>
          </a:p>
        </p:txBody>
      </p:sp>
    </p:spTree>
    <p:extLst>
      <p:ext uri="{BB962C8B-B14F-4D97-AF65-F5344CB8AC3E}">
        <p14:creationId xmlns:p14="http://schemas.microsoft.com/office/powerpoint/2010/main" val="226439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422" y="300924"/>
            <a:ext cx="11379200" cy="655550"/>
          </a:xfrm>
        </p:spPr>
        <p:txBody>
          <a:bodyPr lIns="75832" tIns="37916" rIns="75832" bIns="37916">
            <a:noAutofit/>
          </a:bodyPr>
          <a:lstStyle/>
          <a:p>
            <a:r>
              <a:rPr lang="en-US" sz="2800" dirty="0"/>
              <a:t>Key Gaps (</a:t>
            </a:r>
            <a:r>
              <a:rPr lang="en-US" sz="2800" dirty="0">
                <a:solidFill>
                  <a:schemeClr val="accent4">
                    <a:lumMod val="60000"/>
                    <a:lumOff val="40000"/>
                  </a:schemeClr>
                </a:solidFill>
              </a:rPr>
              <a:t>children</a:t>
            </a:r>
            <a:r>
              <a:rPr lang="en-US" sz="2800" dirty="0"/>
              <a:t>, </a:t>
            </a:r>
            <a:r>
              <a:rPr lang="en-US" sz="2800" dirty="0">
                <a:solidFill>
                  <a:schemeClr val="accent4">
                    <a:lumMod val="50000"/>
                  </a:schemeClr>
                </a:solidFill>
              </a:rPr>
              <a:t>young men 15-34 and young women 15-24</a:t>
            </a:r>
            <a:r>
              <a:rPr lang="en-US" sz="2800" dirty="0"/>
              <a:t>) in Reaching Specific Populations </a:t>
            </a:r>
            <a:r>
              <a:rPr lang="en-US" sz="2000" i="1" dirty="0"/>
              <a:t>Community Viral Load Suppression By Age and Gender</a:t>
            </a:r>
            <a:endParaRPr lang="en-US" sz="2800" i="1" dirty="0"/>
          </a:p>
        </p:txBody>
      </p:sp>
      <p:sp>
        <p:nvSpPr>
          <p:cNvPr id="9" name="Text Placeholder 4">
            <a:extLst>
              <a:ext uri="{FF2B5EF4-FFF2-40B4-BE49-F238E27FC236}">
                <a16:creationId xmlns:a16="http://schemas.microsoft.com/office/drawing/2014/main" id="{3D7E4DA0-B49D-FF4D-B8F8-A64E216171B9}"/>
              </a:ext>
            </a:extLst>
          </p:cNvPr>
          <p:cNvSpPr>
            <a:spLocks noGrp="1"/>
          </p:cNvSpPr>
          <p:nvPr>
            <p:ph sz="quarter" idx="10"/>
          </p:nvPr>
        </p:nvSpPr>
        <p:spPr>
          <a:xfrm>
            <a:off x="3390900" y="6282528"/>
            <a:ext cx="6483277" cy="317500"/>
          </a:xfrm>
        </p:spPr>
        <p:txBody>
          <a:bodyPr lIns="75832" tIns="37916" rIns="75832" bIns="37916">
            <a:noAutofit/>
          </a:bodyPr>
          <a:lstStyle/>
          <a:p>
            <a:r>
              <a:rPr lang="en-US" sz="1100" dirty="0"/>
              <a:t>*Pooled data from Lesotho, Malawi, Namibia, Swaziland, Tanzania, Uganda, Zambia, and Zimbabwe from PHIA projects.</a:t>
            </a:r>
          </a:p>
        </p:txBody>
      </p:sp>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09009" y="1149273"/>
            <a:ext cx="10142382" cy="5212629"/>
          </a:xfrm>
          <a:prstGeom prst="rect">
            <a:avLst/>
          </a:prstGeom>
        </p:spPr>
      </p:pic>
      <p:sp>
        <p:nvSpPr>
          <p:cNvPr id="3" name="Rectangle 2"/>
          <p:cNvSpPr/>
          <p:nvPr/>
        </p:nvSpPr>
        <p:spPr>
          <a:xfrm>
            <a:off x="3424061" y="1789734"/>
            <a:ext cx="1371600" cy="3852334"/>
          </a:xfrm>
          <a:prstGeom prst="rect">
            <a:avLst/>
          </a:prstGeom>
          <a:gradFill flip="none" rotWithShape="1">
            <a:gsLst>
              <a:gs pos="0">
                <a:schemeClr val="accent1">
                  <a:satMod val="103000"/>
                  <a:lumMod val="102000"/>
                  <a:tint val="94000"/>
                  <a:alpha val="26000"/>
                </a:schemeClr>
              </a:gs>
              <a:gs pos="50000">
                <a:schemeClr val="accent1">
                  <a:satMod val="110000"/>
                  <a:lumMod val="100000"/>
                  <a:shade val="100000"/>
                  <a:alpha val="26000"/>
                </a:schemeClr>
              </a:gs>
              <a:gs pos="100000">
                <a:schemeClr val="accent1">
                  <a:lumMod val="99000"/>
                  <a:satMod val="120000"/>
                  <a:shade val="78000"/>
                  <a:alpha val="2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srgbClr val="FFFFFF"/>
              </a:solidFill>
            </a:endParaRPr>
          </a:p>
        </p:txBody>
      </p:sp>
      <p:sp>
        <p:nvSpPr>
          <p:cNvPr id="6" name="Rectangle 5"/>
          <p:cNvSpPr/>
          <p:nvPr/>
        </p:nvSpPr>
        <p:spPr>
          <a:xfrm>
            <a:off x="7321026" y="1778099"/>
            <a:ext cx="635000" cy="3852334"/>
          </a:xfrm>
          <a:prstGeom prst="rect">
            <a:avLst/>
          </a:prstGeom>
          <a:gradFill flip="none" rotWithShape="1">
            <a:gsLst>
              <a:gs pos="0">
                <a:schemeClr val="accent1">
                  <a:satMod val="103000"/>
                  <a:lumMod val="102000"/>
                  <a:tint val="94000"/>
                  <a:alpha val="26000"/>
                </a:schemeClr>
              </a:gs>
              <a:gs pos="50000">
                <a:schemeClr val="accent1">
                  <a:satMod val="110000"/>
                  <a:lumMod val="100000"/>
                  <a:shade val="100000"/>
                  <a:alpha val="26000"/>
                </a:schemeClr>
              </a:gs>
              <a:gs pos="100000">
                <a:schemeClr val="accent1">
                  <a:lumMod val="99000"/>
                  <a:satMod val="120000"/>
                  <a:shade val="78000"/>
                  <a:alpha val="2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srgbClr val="FFFFFF"/>
              </a:solidFill>
            </a:endParaRPr>
          </a:p>
        </p:txBody>
      </p:sp>
      <p:sp>
        <p:nvSpPr>
          <p:cNvPr id="7" name="Rectangle 6"/>
          <p:cNvSpPr/>
          <p:nvPr/>
        </p:nvSpPr>
        <p:spPr>
          <a:xfrm>
            <a:off x="6516057" y="1786956"/>
            <a:ext cx="635000" cy="3852334"/>
          </a:xfrm>
          <a:prstGeom prst="rect">
            <a:avLst/>
          </a:prstGeom>
          <a:solidFill>
            <a:srgbClr val="FFFF00">
              <a:alpha val="26000"/>
            </a:srgbClr>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srgbClr val="FFFFFF"/>
              </a:solidFill>
            </a:endParaRPr>
          </a:p>
        </p:txBody>
      </p:sp>
      <p:sp>
        <p:nvSpPr>
          <p:cNvPr id="8" name="Rectangle 7"/>
          <p:cNvSpPr/>
          <p:nvPr/>
        </p:nvSpPr>
        <p:spPr>
          <a:xfrm>
            <a:off x="2552983" y="1786956"/>
            <a:ext cx="635000" cy="3852334"/>
          </a:xfrm>
          <a:prstGeom prst="rect">
            <a:avLst/>
          </a:prstGeom>
          <a:solidFill>
            <a:srgbClr val="FFFF00">
              <a:alpha val="26000"/>
            </a:srgbClr>
          </a:solidFill>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solidFill>
                <a:srgbClr val="FFFFFF"/>
              </a:solidFill>
            </a:endParaRPr>
          </a:p>
        </p:txBody>
      </p:sp>
    </p:spTree>
    <p:extLst>
      <p:ext uri="{BB962C8B-B14F-4D97-AF65-F5344CB8AC3E}">
        <p14:creationId xmlns:p14="http://schemas.microsoft.com/office/powerpoint/2010/main" val="301903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5190" y="71522"/>
            <a:ext cx="9141619" cy="893692"/>
          </a:xfrm>
          <a:prstGeom prst="rect">
            <a:avLst/>
          </a:prstGeom>
          <a:solidFill>
            <a:schemeClr val="tx2"/>
          </a:solidFill>
          <a:ln w="12700">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600" b="1" dirty="0">
              <a:solidFill>
                <a:srgbClr val="FFFFFF"/>
              </a:solidFill>
              <a:latin typeface="Calibri" panose="020F0502020204030204"/>
            </a:endParaRPr>
          </a:p>
        </p:txBody>
      </p:sp>
      <p:sp>
        <p:nvSpPr>
          <p:cNvPr id="5" name="Text Placeholder 9"/>
          <p:cNvSpPr txBox="1">
            <a:spLocks/>
          </p:cNvSpPr>
          <p:nvPr/>
        </p:nvSpPr>
        <p:spPr>
          <a:xfrm>
            <a:off x="1696471" y="263239"/>
            <a:ext cx="8765849" cy="654959"/>
          </a:xfrm>
          <a:prstGeom prst="rect">
            <a:avLst/>
          </a:prstGeom>
        </p:spPr>
        <p:txBody>
          <a:bodyPr lIns="0" tIns="0" rIns="0" bIns="0">
            <a:normAutofit fontScale="92500" lnSpcReduction="20000"/>
          </a:bodyPr>
          <a:lstStyle>
            <a:lvl1pPr marL="0" indent="0" algn="l" defTabSz="914400" rtl="0" eaLnBrk="1" latinLnBrk="0" hangingPunct="1">
              <a:lnSpc>
                <a:spcPct val="90000"/>
              </a:lnSpc>
              <a:spcBef>
                <a:spcPts val="1000"/>
              </a:spcBef>
              <a:buFontTx/>
              <a:buNone/>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defRPr/>
            </a:pPr>
            <a:r>
              <a:rPr lang="en-US" b="1" dirty="0">
                <a:solidFill>
                  <a:prstClr val="white"/>
                </a:solidFill>
              </a:rPr>
              <a:t>Namibia HIV + Population “Pyramid” who are we missing and why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9110" y="5627716"/>
            <a:ext cx="874961" cy="315884"/>
          </a:xfrm>
          <a:prstGeom prst="rect">
            <a:avLst/>
          </a:prstGeom>
        </p:spPr>
      </p:pic>
      <p:sp>
        <p:nvSpPr>
          <p:cNvPr id="8" name="Slide Number Placeholder 7"/>
          <p:cNvSpPr>
            <a:spLocks noGrp="1"/>
          </p:cNvSpPr>
          <p:nvPr>
            <p:ph type="sldNum" sz="quarter" idx="12"/>
          </p:nvPr>
        </p:nvSpPr>
        <p:spPr>
          <a:xfrm>
            <a:off x="8015403" y="5624513"/>
            <a:ext cx="2057400" cy="273844"/>
          </a:xfrm>
        </p:spPr>
        <p:txBody>
          <a:bodyPr/>
          <a:lstStyle/>
          <a:p>
            <a:pPr defTabSz="685800">
              <a:defRPr/>
            </a:pPr>
            <a:fld id="{56139FC9-55D6-4FF4-B08E-34AE1F0DF8F6}" type="slidenum">
              <a:rPr lang="en-US" b="1">
                <a:solidFill>
                  <a:prstClr val="black">
                    <a:tint val="75000"/>
                  </a:prstClr>
                </a:solidFill>
                <a:latin typeface="Calibri" panose="020F0502020204030204"/>
              </a:rPr>
              <a:pPr defTabSz="685800">
                <a:defRPr/>
              </a:pPr>
              <a:t>6</a:t>
            </a:fld>
            <a:endParaRPr lang="en-US" b="1">
              <a:solidFill>
                <a:prstClr val="black">
                  <a:tint val="75000"/>
                </a:prstClr>
              </a:solidFill>
              <a:latin typeface="Calibri" panose="020F0502020204030204"/>
            </a:endParaRPr>
          </a:p>
        </p:txBody>
      </p:sp>
      <p:graphicFrame>
        <p:nvGraphicFramePr>
          <p:cNvPr id="14" name="Chart 13"/>
          <p:cNvGraphicFramePr>
            <a:graphicFrameLocks/>
          </p:cNvGraphicFramePr>
          <p:nvPr/>
        </p:nvGraphicFramePr>
        <p:xfrm>
          <a:off x="6096001" y="1059946"/>
          <a:ext cx="5417126" cy="5671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nvGraphicFramePr>
        <p:xfrm>
          <a:off x="277092" y="1109915"/>
          <a:ext cx="6002152" cy="5083067"/>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964886" y="5682913"/>
            <a:ext cx="753732" cy="400110"/>
          </a:xfrm>
          <a:prstGeom prst="rect">
            <a:avLst/>
          </a:prstGeom>
          <a:noFill/>
        </p:spPr>
        <p:txBody>
          <a:bodyPr wrap="none" rtlCol="0">
            <a:spAutoFit/>
          </a:bodyPr>
          <a:lstStyle/>
          <a:p>
            <a:r>
              <a:rPr lang="en-US" sz="2000" b="1" dirty="0">
                <a:solidFill>
                  <a:schemeClr val="accent2">
                    <a:lumMod val="75000"/>
                  </a:schemeClr>
                </a:solidFill>
              </a:rPr>
              <a:t>Male</a:t>
            </a:r>
          </a:p>
        </p:txBody>
      </p:sp>
      <p:sp>
        <p:nvSpPr>
          <p:cNvPr id="17" name="TextBox 16"/>
          <p:cNvSpPr txBox="1"/>
          <p:nvPr/>
        </p:nvSpPr>
        <p:spPr>
          <a:xfrm>
            <a:off x="7091324" y="5713691"/>
            <a:ext cx="979755" cy="369332"/>
          </a:xfrm>
          <a:prstGeom prst="rect">
            <a:avLst/>
          </a:prstGeom>
          <a:noFill/>
        </p:spPr>
        <p:txBody>
          <a:bodyPr wrap="none" rtlCol="0">
            <a:spAutoFit/>
          </a:bodyPr>
          <a:lstStyle/>
          <a:p>
            <a:r>
              <a:rPr lang="en-US" b="1" dirty="0">
                <a:solidFill>
                  <a:schemeClr val="accent2">
                    <a:lumMod val="75000"/>
                  </a:schemeClr>
                </a:solidFill>
              </a:rPr>
              <a:t>Female</a:t>
            </a:r>
          </a:p>
        </p:txBody>
      </p:sp>
      <p:sp>
        <p:nvSpPr>
          <p:cNvPr id="2" name="TextBox 1">
            <a:extLst>
              <a:ext uri="{FF2B5EF4-FFF2-40B4-BE49-F238E27FC236}">
                <a16:creationId xmlns:a16="http://schemas.microsoft.com/office/drawing/2014/main" id="{37871F43-940A-B045-9605-510597C2865C}"/>
              </a:ext>
            </a:extLst>
          </p:cNvPr>
          <p:cNvSpPr txBox="1"/>
          <p:nvPr/>
        </p:nvSpPr>
        <p:spPr>
          <a:xfrm>
            <a:off x="4641720" y="3383279"/>
            <a:ext cx="646331" cy="369332"/>
          </a:xfrm>
          <a:prstGeom prst="rect">
            <a:avLst/>
          </a:prstGeom>
          <a:noFill/>
        </p:spPr>
        <p:txBody>
          <a:bodyPr wrap="none" rtlCol="0">
            <a:spAutoFit/>
          </a:bodyPr>
          <a:lstStyle/>
          <a:p>
            <a:r>
              <a:rPr lang="en-US" dirty="0"/>
              <a:t>40%</a:t>
            </a:r>
          </a:p>
        </p:txBody>
      </p:sp>
      <p:sp>
        <p:nvSpPr>
          <p:cNvPr id="11" name="TextBox 10">
            <a:extLst>
              <a:ext uri="{FF2B5EF4-FFF2-40B4-BE49-F238E27FC236}">
                <a16:creationId xmlns:a16="http://schemas.microsoft.com/office/drawing/2014/main" id="{96CF362E-9D2C-5D4A-9376-1B858146B386}"/>
              </a:ext>
            </a:extLst>
          </p:cNvPr>
          <p:cNvSpPr txBox="1"/>
          <p:nvPr/>
        </p:nvSpPr>
        <p:spPr>
          <a:xfrm>
            <a:off x="4217344" y="2883456"/>
            <a:ext cx="646331" cy="369332"/>
          </a:xfrm>
          <a:prstGeom prst="rect">
            <a:avLst/>
          </a:prstGeom>
          <a:noFill/>
        </p:spPr>
        <p:txBody>
          <a:bodyPr wrap="none" rtlCol="0">
            <a:spAutoFit/>
          </a:bodyPr>
          <a:lstStyle/>
          <a:p>
            <a:r>
              <a:rPr lang="en-US" dirty="0"/>
              <a:t>35%</a:t>
            </a:r>
          </a:p>
        </p:txBody>
      </p:sp>
      <p:sp>
        <p:nvSpPr>
          <p:cNvPr id="3" name="TextBox 2">
            <a:extLst>
              <a:ext uri="{FF2B5EF4-FFF2-40B4-BE49-F238E27FC236}">
                <a16:creationId xmlns:a16="http://schemas.microsoft.com/office/drawing/2014/main" id="{2B044B2B-32D5-2447-9ECE-7D2D17C87BC1}"/>
              </a:ext>
            </a:extLst>
          </p:cNvPr>
          <p:cNvSpPr txBox="1"/>
          <p:nvPr/>
        </p:nvSpPr>
        <p:spPr>
          <a:xfrm>
            <a:off x="7581201" y="3821054"/>
            <a:ext cx="646331" cy="369332"/>
          </a:xfrm>
          <a:prstGeom prst="rect">
            <a:avLst/>
          </a:prstGeom>
          <a:noFill/>
        </p:spPr>
        <p:txBody>
          <a:bodyPr wrap="none" rtlCol="0">
            <a:spAutoFit/>
          </a:bodyPr>
          <a:lstStyle/>
          <a:p>
            <a:r>
              <a:rPr lang="en-US" dirty="0"/>
              <a:t>15%</a:t>
            </a:r>
          </a:p>
        </p:txBody>
      </p:sp>
      <p:sp>
        <p:nvSpPr>
          <p:cNvPr id="6" name="TextBox 5">
            <a:extLst>
              <a:ext uri="{FF2B5EF4-FFF2-40B4-BE49-F238E27FC236}">
                <a16:creationId xmlns:a16="http://schemas.microsoft.com/office/drawing/2014/main" id="{D6290C07-A577-9E44-AA16-0B31DF946594}"/>
              </a:ext>
            </a:extLst>
          </p:cNvPr>
          <p:cNvSpPr txBox="1"/>
          <p:nvPr/>
        </p:nvSpPr>
        <p:spPr>
          <a:xfrm>
            <a:off x="7453231" y="4248316"/>
            <a:ext cx="646331" cy="369332"/>
          </a:xfrm>
          <a:prstGeom prst="rect">
            <a:avLst/>
          </a:prstGeom>
          <a:noFill/>
        </p:spPr>
        <p:txBody>
          <a:bodyPr wrap="none" rtlCol="0">
            <a:spAutoFit/>
          </a:bodyPr>
          <a:lstStyle/>
          <a:p>
            <a:r>
              <a:rPr lang="en-US" dirty="0"/>
              <a:t>20%</a:t>
            </a:r>
          </a:p>
        </p:txBody>
      </p:sp>
      <p:sp>
        <p:nvSpPr>
          <p:cNvPr id="18" name="TextBox 17">
            <a:extLst>
              <a:ext uri="{FF2B5EF4-FFF2-40B4-BE49-F238E27FC236}">
                <a16:creationId xmlns:a16="http://schemas.microsoft.com/office/drawing/2014/main" id="{CBE39C8F-4865-BD4C-9196-098FFAE3088A}"/>
              </a:ext>
            </a:extLst>
          </p:cNvPr>
          <p:cNvSpPr txBox="1"/>
          <p:nvPr/>
        </p:nvSpPr>
        <p:spPr>
          <a:xfrm>
            <a:off x="4922014" y="3821054"/>
            <a:ext cx="646331" cy="369332"/>
          </a:xfrm>
          <a:prstGeom prst="rect">
            <a:avLst/>
          </a:prstGeom>
          <a:noFill/>
        </p:spPr>
        <p:txBody>
          <a:bodyPr wrap="none" rtlCol="0">
            <a:spAutoFit/>
          </a:bodyPr>
          <a:lstStyle/>
          <a:p>
            <a:r>
              <a:rPr lang="en-US" dirty="0"/>
              <a:t>40%</a:t>
            </a:r>
          </a:p>
        </p:txBody>
      </p:sp>
      <p:sp>
        <p:nvSpPr>
          <p:cNvPr id="9" name="TextBox 8">
            <a:extLst>
              <a:ext uri="{FF2B5EF4-FFF2-40B4-BE49-F238E27FC236}">
                <a16:creationId xmlns:a16="http://schemas.microsoft.com/office/drawing/2014/main" id="{D5F41E26-11FF-F647-A515-BB00F2D09A1D}"/>
              </a:ext>
            </a:extLst>
          </p:cNvPr>
          <p:cNvSpPr txBox="1"/>
          <p:nvPr/>
        </p:nvSpPr>
        <p:spPr>
          <a:xfrm>
            <a:off x="520239" y="6286689"/>
            <a:ext cx="7903126" cy="1015663"/>
          </a:xfrm>
          <a:prstGeom prst="rect">
            <a:avLst/>
          </a:prstGeom>
          <a:noFill/>
        </p:spPr>
        <p:txBody>
          <a:bodyPr wrap="none" rtlCol="0">
            <a:spAutoFit/>
          </a:bodyPr>
          <a:lstStyle/>
          <a:p>
            <a:r>
              <a:rPr lang="en-US" sz="2800" b="1" i="1" dirty="0">
                <a:solidFill>
                  <a:srgbClr val="009543"/>
                </a:solidFill>
                <a:latin typeface="Arial" panose="020B0604020202020204" pitchFamily="34" charset="0"/>
                <a:cs typeface="Arial" panose="020B0604020202020204" pitchFamily="34" charset="0"/>
              </a:rPr>
              <a:t>Namibia is now estimated to be at </a:t>
            </a:r>
            <a:r>
              <a:rPr lang="en-US" sz="3600" b="1" i="1" dirty="0">
                <a:solidFill>
                  <a:srgbClr val="009543"/>
                </a:solidFill>
                <a:latin typeface="Arial" panose="020B0604020202020204" pitchFamily="34" charset="0"/>
                <a:cs typeface="Arial" panose="020B0604020202020204" pitchFamily="34" charset="0"/>
              </a:rPr>
              <a:t>94-96-95</a:t>
            </a:r>
            <a:endParaRPr lang="en-US" sz="2800" b="1" i="1" dirty="0">
              <a:solidFill>
                <a:srgbClr val="009543"/>
              </a:solidFill>
              <a:latin typeface="Arial" panose="020B0604020202020204" pitchFamily="34" charset="0"/>
              <a:cs typeface="Arial" panose="020B0604020202020204" pitchFamily="34" charset="0"/>
            </a:endParaRPr>
          </a:p>
          <a:p>
            <a:endParaRPr lang="en-US" sz="2400" u="sng" dirty="0"/>
          </a:p>
        </p:txBody>
      </p:sp>
    </p:spTree>
    <p:extLst>
      <p:ext uri="{BB962C8B-B14F-4D97-AF65-F5344CB8AC3E}">
        <p14:creationId xmlns:p14="http://schemas.microsoft.com/office/powerpoint/2010/main" val="83976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Turn Arrow 8"/>
          <p:cNvSpPr/>
          <p:nvPr/>
        </p:nvSpPr>
        <p:spPr>
          <a:xfrm flipH="1">
            <a:off x="2757048" y="3115224"/>
            <a:ext cx="6015790" cy="501322"/>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2" name="Group 11"/>
          <p:cNvGrpSpPr/>
          <p:nvPr/>
        </p:nvGrpSpPr>
        <p:grpSpPr>
          <a:xfrm>
            <a:off x="8289279" y="3081829"/>
            <a:ext cx="1457159" cy="1526228"/>
            <a:chOff x="4785895" y="2473158"/>
            <a:chExt cx="1457159" cy="1831473"/>
          </a:xfrm>
        </p:grpSpPr>
        <p:sp>
          <p:nvSpPr>
            <p:cNvPr id="11" name="Oval 10"/>
            <p:cNvSpPr/>
            <p:nvPr/>
          </p:nvSpPr>
          <p:spPr>
            <a:xfrm>
              <a:off x="4785895" y="3173662"/>
              <a:ext cx="1149683" cy="1130969"/>
            </a:xfrm>
            <a:prstGeom prst="ellipse">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ight Arrow 4"/>
            <p:cNvSpPr/>
            <p:nvPr/>
          </p:nvSpPr>
          <p:spPr>
            <a:xfrm rot="18735389">
              <a:off x="5561264" y="2713790"/>
              <a:ext cx="922421" cy="441158"/>
            </a:xfrm>
            <a:prstGeom prst="rightArrow">
              <a:avLst>
                <a:gd name="adj1" fmla="val 0"/>
                <a:gd name="adj2" fmla="val 50000"/>
              </a:avLst>
            </a:prstGeom>
            <a:solidFill>
              <a:srgbClr val="0000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2059646" y="3427160"/>
            <a:ext cx="1283368" cy="1860438"/>
            <a:chOff x="3141579" y="3007895"/>
            <a:chExt cx="1082842" cy="2032000"/>
          </a:xfrm>
        </p:grpSpPr>
        <p:sp>
          <p:nvSpPr>
            <p:cNvPr id="3" name="Oval 2"/>
            <p:cNvSpPr/>
            <p:nvPr/>
          </p:nvSpPr>
          <p:spPr>
            <a:xfrm>
              <a:off x="3141579" y="3007895"/>
              <a:ext cx="1082842" cy="1088189"/>
            </a:xfrm>
            <a:prstGeom prst="ellipse">
              <a:avLst/>
            </a:prstGeom>
            <a:noFill/>
            <a:ln w="76200" cmpd="sng">
              <a:solidFill>
                <a:srgbClr val="FA3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a:stCxn id="3" idx="4"/>
            </p:cNvCxnSpPr>
            <p:nvPr/>
          </p:nvCxnSpPr>
          <p:spPr>
            <a:xfrm>
              <a:off x="3683000" y="4096084"/>
              <a:ext cx="6684" cy="943811"/>
            </a:xfrm>
            <a:prstGeom prst="line">
              <a:avLst/>
            </a:prstGeom>
            <a:ln w="76200" cmpd="sng">
              <a:solidFill>
                <a:srgbClr val="FA33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3422316" y="4478421"/>
              <a:ext cx="574842" cy="13368"/>
            </a:xfrm>
            <a:prstGeom prst="line">
              <a:avLst/>
            </a:prstGeom>
            <a:ln w="76200" cmpd="sng">
              <a:solidFill>
                <a:srgbClr val="FA33FF"/>
              </a:solidFill>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5393680" y="4523403"/>
            <a:ext cx="1457159" cy="1526228"/>
            <a:chOff x="4785895" y="2473158"/>
            <a:chExt cx="1457159" cy="1831473"/>
          </a:xfrm>
        </p:grpSpPr>
        <p:sp>
          <p:nvSpPr>
            <p:cNvPr id="22" name="Oval 21"/>
            <p:cNvSpPr/>
            <p:nvPr/>
          </p:nvSpPr>
          <p:spPr>
            <a:xfrm>
              <a:off x="4785895" y="3173662"/>
              <a:ext cx="1149683" cy="1130969"/>
            </a:xfrm>
            <a:prstGeom prst="ellipse">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Arrow 22"/>
            <p:cNvSpPr/>
            <p:nvPr/>
          </p:nvSpPr>
          <p:spPr>
            <a:xfrm rot="18735389">
              <a:off x="5561264" y="2713790"/>
              <a:ext cx="922421" cy="441158"/>
            </a:xfrm>
            <a:prstGeom prst="rightArrow">
              <a:avLst>
                <a:gd name="adj1" fmla="val 0"/>
                <a:gd name="adj2" fmla="val 50000"/>
              </a:avLst>
            </a:prstGeom>
            <a:solidFill>
              <a:srgbClr val="0000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6" name="Straight Arrow Connector 25"/>
          <p:cNvCxnSpPr>
            <a:cxnSpLocks/>
          </p:cNvCxnSpPr>
          <p:nvPr/>
        </p:nvCxnSpPr>
        <p:spPr>
          <a:xfrm>
            <a:off x="3302908" y="4418677"/>
            <a:ext cx="2098842" cy="924649"/>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814823" y="4899851"/>
            <a:ext cx="1871563" cy="1200329"/>
          </a:xfrm>
          <a:prstGeom prst="rect">
            <a:avLst/>
          </a:prstGeom>
          <a:noFill/>
        </p:spPr>
        <p:txBody>
          <a:bodyPr wrap="square" rtlCol="0">
            <a:spAutoFit/>
          </a:bodyPr>
          <a:lstStyle/>
          <a:p>
            <a:r>
              <a:rPr lang="en-US" sz="2400" b="1" dirty="0"/>
              <a:t>VMMC Condoms</a:t>
            </a:r>
          </a:p>
          <a:p>
            <a:r>
              <a:rPr lang="en-US" sz="2400" b="1" dirty="0">
                <a:solidFill>
                  <a:srgbClr val="FF0000"/>
                </a:solidFill>
              </a:rPr>
              <a:t>PrEP</a:t>
            </a:r>
          </a:p>
        </p:txBody>
      </p:sp>
      <p:sp>
        <p:nvSpPr>
          <p:cNvPr id="32" name="TextBox 31"/>
          <p:cNvSpPr txBox="1"/>
          <p:nvPr/>
        </p:nvSpPr>
        <p:spPr>
          <a:xfrm>
            <a:off x="8664870" y="2424253"/>
            <a:ext cx="1549014" cy="707886"/>
          </a:xfrm>
          <a:prstGeom prst="rect">
            <a:avLst/>
          </a:prstGeom>
          <a:noFill/>
        </p:spPr>
        <p:txBody>
          <a:bodyPr wrap="square" rtlCol="0">
            <a:spAutoFit/>
          </a:bodyPr>
          <a:lstStyle/>
          <a:p>
            <a:r>
              <a:rPr lang="en-US" sz="2000" b="1" dirty="0">
                <a:solidFill>
                  <a:schemeClr val="tx2">
                    <a:lumMod val="50000"/>
                  </a:schemeClr>
                </a:solidFill>
              </a:rPr>
              <a:t>Well HIV +</a:t>
            </a:r>
          </a:p>
          <a:p>
            <a:r>
              <a:rPr lang="en-US" sz="2000" b="1" dirty="0">
                <a:solidFill>
                  <a:schemeClr val="tx2">
                    <a:lumMod val="50000"/>
                  </a:schemeClr>
                </a:solidFill>
              </a:rPr>
              <a:t>Young Men</a:t>
            </a:r>
          </a:p>
        </p:txBody>
      </p:sp>
      <p:sp>
        <p:nvSpPr>
          <p:cNvPr id="34" name="Multiply 33"/>
          <p:cNvSpPr/>
          <p:nvPr/>
        </p:nvSpPr>
        <p:spPr>
          <a:xfrm>
            <a:off x="5482450" y="2878537"/>
            <a:ext cx="914400" cy="762000"/>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677584" y="1932930"/>
            <a:ext cx="1519968" cy="769441"/>
          </a:xfrm>
          <a:prstGeom prst="rect">
            <a:avLst/>
          </a:prstGeom>
          <a:noFill/>
        </p:spPr>
        <p:txBody>
          <a:bodyPr wrap="square" rtlCol="0">
            <a:spAutoFit/>
          </a:bodyPr>
          <a:lstStyle/>
          <a:p>
            <a:r>
              <a:rPr lang="en-US" sz="2400" b="1" dirty="0">
                <a:solidFill>
                  <a:srgbClr val="35697E"/>
                </a:solidFill>
              </a:rPr>
              <a:t>DREAMS</a:t>
            </a:r>
          </a:p>
          <a:p>
            <a:endParaRPr lang="en-US" sz="2000" b="1" dirty="0">
              <a:solidFill>
                <a:srgbClr val="C32327"/>
              </a:solidFill>
            </a:endParaRPr>
          </a:p>
        </p:txBody>
      </p:sp>
      <p:grpSp>
        <p:nvGrpSpPr>
          <p:cNvPr id="36" name="Group 35"/>
          <p:cNvGrpSpPr/>
          <p:nvPr/>
        </p:nvGrpSpPr>
        <p:grpSpPr>
          <a:xfrm>
            <a:off x="8359249" y="3676707"/>
            <a:ext cx="1015999" cy="969212"/>
            <a:chOff x="4144212" y="1497266"/>
            <a:chExt cx="1015999" cy="1163054"/>
          </a:xfrm>
          <a:solidFill>
            <a:srgbClr val="C0504D"/>
          </a:solidFill>
        </p:grpSpPr>
        <p:sp>
          <p:nvSpPr>
            <p:cNvPr id="37" name="Plus 36"/>
            <p:cNvSpPr/>
            <p:nvPr/>
          </p:nvSpPr>
          <p:spPr>
            <a:xfrm>
              <a:off x="4144212" y="1497266"/>
              <a:ext cx="1015999" cy="1163054"/>
            </a:xfrm>
            <a:prstGeom prst="mathPlus">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8" name="TextBox 37"/>
            <p:cNvSpPr txBox="1"/>
            <p:nvPr/>
          </p:nvSpPr>
          <p:spPr>
            <a:xfrm>
              <a:off x="4398211" y="1911683"/>
              <a:ext cx="569387" cy="443198"/>
            </a:xfrm>
            <a:prstGeom prst="rect">
              <a:avLst/>
            </a:prstGeom>
            <a:noFill/>
          </p:spPr>
          <p:txBody>
            <a:bodyPr wrap="none" rtlCol="0">
              <a:spAutoFit/>
            </a:bodyPr>
            <a:lstStyle/>
            <a:p>
              <a:r>
                <a:rPr lang="en-US" dirty="0"/>
                <a:t>HIV</a:t>
              </a:r>
            </a:p>
          </p:txBody>
        </p:sp>
      </p:grpSp>
      <p:sp>
        <p:nvSpPr>
          <p:cNvPr id="39" name="TextBox 38"/>
          <p:cNvSpPr txBox="1"/>
          <p:nvPr/>
        </p:nvSpPr>
        <p:spPr>
          <a:xfrm>
            <a:off x="677583" y="246351"/>
            <a:ext cx="11068939" cy="1384995"/>
          </a:xfrm>
          <a:prstGeom prst="rect">
            <a:avLst/>
          </a:prstGeom>
          <a:noFill/>
        </p:spPr>
        <p:txBody>
          <a:bodyPr wrap="square" rtlCol="0">
            <a:spAutoFit/>
          </a:bodyPr>
          <a:lstStyle/>
          <a:p>
            <a:r>
              <a:rPr lang="en-US" sz="2800" b="1" dirty="0">
                <a:solidFill>
                  <a:schemeClr val="accent6">
                    <a:lumMod val="50000"/>
                  </a:schemeClr>
                </a:solidFill>
                <a:latin typeface="+mj-lt"/>
                <a:cs typeface="Arial Narrow"/>
              </a:rPr>
              <a:t>KEY Programmatic </a:t>
            </a:r>
            <a:r>
              <a:rPr lang="en-US" sz="2800" b="1" dirty="0" err="1">
                <a:solidFill>
                  <a:schemeClr val="accent6">
                    <a:lumMod val="50000"/>
                  </a:schemeClr>
                </a:solidFill>
                <a:latin typeface="+mj-lt"/>
                <a:cs typeface="Arial Narrow"/>
              </a:rPr>
              <a:t>implemention</a:t>
            </a:r>
            <a:r>
              <a:rPr lang="en-US" sz="2800" b="1" dirty="0">
                <a:solidFill>
                  <a:schemeClr val="accent6">
                    <a:lumMod val="50000"/>
                  </a:schemeClr>
                </a:solidFill>
                <a:latin typeface="+mj-lt"/>
                <a:cs typeface="Arial Narrow"/>
              </a:rPr>
              <a:t> GAP: Prevention and treatment Services for Young Men </a:t>
            </a:r>
            <a:r>
              <a:rPr lang="en-US" sz="2800" b="1" i="1" dirty="0">
                <a:solidFill>
                  <a:schemeClr val="accent6">
                    <a:lumMod val="50000"/>
                  </a:schemeClr>
                </a:solidFill>
                <a:latin typeface="+mj-lt"/>
                <a:cs typeface="Arial Narrow"/>
              </a:rPr>
              <a:t>AND</a:t>
            </a:r>
            <a:r>
              <a:rPr lang="en-US" sz="2800" b="1" dirty="0">
                <a:solidFill>
                  <a:schemeClr val="accent6">
                    <a:lumMod val="50000"/>
                  </a:schemeClr>
                </a:solidFill>
                <a:latin typeface="+mj-lt"/>
                <a:cs typeface="Arial Narrow"/>
              </a:rPr>
              <a:t> Adolescent Girls &amp; Young Women</a:t>
            </a:r>
          </a:p>
        </p:txBody>
      </p:sp>
      <p:sp>
        <p:nvSpPr>
          <p:cNvPr id="40" name="Multiply 39"/>
          <p:cNvSpPr/>
          <p:nvPr/>
        </p:nvSpPr>
        <p:spPr>
          <a:xfrm>
            <a:off x="3976675" y="4545658"/>
            <a:ext cx="914400" cy="762000"/>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2124261" y="3772517"/>
            <a:ext cx="1067921" cy="400110"/>
          </a:xfrm>
          <a:prstGeom prst="rect">
            <a:avLst/>
          </a:prstGeom>
          <a:noFill/>
        </p:spPr>
        <p:txBody>
          <a:bodyPr wrap="square" rtlCol="0">
            <a:spAutoFit/>
          </a:bodyPr>
          <a:lstStyle/>
          <a:p>
            <a:r>
              <a:rPr lang="en-US" sz="2000" b="1" dirty="0"/>
              <a:t>9-24 </a:t>
            </a:r>
            <a:r>
              <a:rPr lang="en-US" sz="2000" b="1" dirty="0" err="1"/>
              <a:t>yo</a:t>
            </a:r>
            <a:endParaRPr lang="en-US" sz="2000" b="1" dirty="0"/>
          </a:p>
        </p:txBody>
      </p:sp>
      <p:sp>
        <p:nvSpPr>
          <p:cNvPr id="41" name="TextBox 40"/>
          <p:cNvSpPr txBox="1"/>
          <p:nvPr/>
        </p:nvSpPr>
        <p:spPr>
          <a:xfrm>
            <a:off x="7353455" y="3416545"/>
            <a:ext cx="1210588" cy="400110"/>
          </a:xfrm>
          <a:prstGeom prst="rect">
            <a:avLst/>
          </a:prstGeom>
          <a:noFill/>
        </p:spPr>
        <p:txBody>
          <a:bodyPr wrap="square" rtlCol="0">
            <a:spAutoFit/>
          </a:bodyPr>
          <a:lstStyle/>
          <a:p>
            <a:r>
              <a:rPr lang="en-US" sz="2000" b="1" dirty="0"/>
              <a:t>25-35 yo</a:t>
            </a:r>
          </a:p>
        </p:txBody>
      </p:sp>
      <p:sp>
        <p:nvSpPr>
          <p:cNvPr id="42" name="TextBox 41"/>
          <p:cNvSpPr txBox="1"/>
          <p:nvPr/>
        </p:nvSpPr>
        <p:spPr>
          <a:xfrm>
            <a:off x="5366609" y="5356283"/>
            <a:ext cx="1210588" cy="400110"/>
          </a:xfrm>
          <a:prstGeom prst="rect">
            <a:avLst/>
          </a:prstGeom>
          <a:noFill/>
        </p:spPr>
        <p:txBody>
          <a:bodyPr wrap="square" rtlCol="0">
            <a:spAutoFit/>
          </a:bodyPr>
          <a:lstStyle/>
          <a:p>
            <a:r>
              <a:rPr lang="en-US" sz="2000" b="1" dirty="0"/>
              <a:t>15-30 </a:t>
            </a:r>
            <a:r>
              <a:rPr lang="en-US" sz="2000" b="1" dirty="0" err="1"/>
              <a:t>yo</a:t>
            </a:r>
            <a:endParaRPr lang="en-US" sz="2000" b="1" dirty="0"/>
          </a:p>
        </p:txBody>
      </p:sp>
      <p:sp>
        <p:nvSpPr>
          <p:cNvPr id="7" name="Content Placeholder 6"/>
          <p:cNvSpPr>
            <a:spLocks noGrp="1"/>
          </p:cNvSpPr>
          <p:nvPr>
            <p:ph sz="quarter" idx="10"/>
          </p:nvPr>
        </p:nvSpPr>
        <p:spPr>
          <a:xfrm>
            <a:off x="3482452" y="6109301"/>
            <a:ext cx="4121076" cy="256873"/>
          </a:xfrm>
        </p:spPr>
        <p:txBody>
          <a:bodyPr/>
          <a:lstStyle/>
          <a:p>
            <a:r>
              <a:rPr lang="en-US" dirty="0"/>
              <a:t> </a:t>
            </a:r>
          </a:p>
        </p:txBody>
      </p:sp>
      <p:sp>
        <p:nvSpPr>
          <p:cNvPr id="4" name="Bent-Up Arrow 3"/>
          <p:cNvSpPr/>
          <p:nvPr/>
        </p:nvSpPr>
        <p:spPr>
          <a:xfrm>
            <a:off x="8264323" y="4715706"/>
            <a:ext cx="850392" cy="73152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Multiply 45"/>
          <p:cNvSpPr/>
          <p:nvPr/>
        </p:nvSpPr>
        <p:spPr>
          <a:xfrm>
            <a:off x="8318102" y="4965425"/>
            <a:ext cx="914400" cy="762000"/>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791387" y="2420795"/>
            <a:ext cx="1957972" cy="707886"/>
          </a:xfrm>
          <a:prstGeom prst="rect">
            <a:avLst/>
          </a:prstGeom>
          <a:noFill/>
        </p:spPr>
        <p:txBody>
          <a:bodyPr wrap="square" rtlCol="0">
            <a:spAutoFit/>
          </a:bodyPr>
          <a:lstStyle/>
          <a:p>
            <a:r>
              <a:rPr lang="en-US" sz="2000" b="1" dirty="0">
                <a:solidFill>
                  <a:schemeClr val="accent5">
                    <a:lumMod val="75000"/>
                  </a:schemeClr>
                </a:solidFill>
              </a:rPr>
              <a:t>Girls and</a:t>
            </a:r>
          </a:p>
          <a:p>
            <a:r>
              <a:rPr lang="en-US" sz="2000" b="1" dirty="0">
                <a:solidFill>
                  <a:schemeClr val="accent5">
                    <a:lumMod val="75000"/>
                  </a:schemeClr>
                </a:solidFill>
              </a:rPr>
              <a:t>Young Women</a:t>
            </a:r>
          </a:p>
        </p:txBody>
      </p:sp>
      <p:sp>
        <p:nvSpPr>
          <p:cNvPr id="47" name="TextBox 46"/>
          <p:cNvSpPr txBox="1"/>
          <p:nvPr/>
        </p:nvSpPr>
        <p:spPr>
          <a:xfrm>
            <a:off x="5085558" y="4299951"/>
            <a:ext cx="1441420" cy="646331"/>
          </a:xfrm>
          <a:prstGeom prst="rect">
            <a:avLst/>
          </a:prstGeom>
          <a:noFill/>
        </p:spPr>
        <p:txBody>
          <a:bodyPr wrap="square" rtlCol="0">
            <a:spAutoFit/>
          </a:bodyPr>
          <a:lstStyle/>
          <a:p>
            <a:r>
              <a:rPr lang="en-US" b="1" dirty="0">
                <a:solidFill>
                  <a:schemeClr val="accent5">
                    <a:lumMod val="75000"/>
                  </a:schemeClr>
                </a:solidFill>
              </a:rPr>
              <a:t>Uninfected </a:t>
            </a:r>
          </a:p>
          <a:p>
            <a:r>
              <a:rPr lang="en-US" b="1" dirty="0">
                <a:solidFill>
                  <a:schemeClr val="accent5">
                    <a:lumMod val="75000"/>
                  </a:schemeClr>
                </a:solidFill>
              </a:rPr>
              <a:t>Young Men</a:t>
            </a:r>
          </a:p>
        </p:txBody>
      </p:sp>
      <p:sp>
        <p:nvSpPr>
          <p:cNvPr id="31" name="TextBox 30">
            <a:extLst>
              <a:ext uri="{FF2B5EF4-FFF2-40B4-BE49-F238E27FC236}">
                <a16:creationId xmlns:a16="http://schemas.microsoft.com/office/drawing/2014/main" id="{6BEA36B7-60F9-2C4F-9A81-A529FF45D5FD}"/>
              </a:ext>
            </a:extLst>
          </p:cNvPr>
          <p:cNvSpPr txBox="1"/>
          <p:nvPr/>
        </p:nvSpPr>
        <p:spPr>
          <a:xfrm>
            <a:off x="10668000" y="2036074"/>
            <a:ext cx="543739" cy="769441"/>
          </a:xfrm>
          <a:prstGeom prst="rect">
            <a:avLst/>
          </a:prstGeom>
          <a:noFill/>
        </p:spPr>
        <p:txBody>
          <a:bodyPr wrap="square" rtlCol="0">
            <a:spAutoFit/>
          </a:bodyPr>
          <a:lstStyle/>
          <a:p>
            <a:r>
              <a:rPr lang="en-US" sz="2400" b="1" dirty="0">
                <a:solidFill>
                  <a:srgbClr val="35697E"/>
                </a:solidFill>
              </a:rPr>
              <a:t>Tx</a:t>
            </a:r>
          </a:p>
          <a:p>
            <a:endParaRPr lang="en-US" sz="2000" b="1" dirty="0">
              <a:solidFill>
                <a:srgbClr val="C32327"/>
              </a:solidFill>
            </a:endParaRPr>
          </a:p>
        </p:txBody>
      </p:sp>
      <p:sp>
        <p:nvSpPr>
          <p:cNvPr id="33" name="Plus 32">
            <a:extLst>
              <a:ext uri="{FF2B5EF4-FFF2-40B4-BE49-F238E27FC236}">
                <a16:creationId xmlns:a16="http://schemas.microsoft.com/office/drawing/2014/main" id="{0840EBAE-BE99-7D44-938F-894D08FE7109}"/>
              </a:ext>
            </a:extLst>
          </p:cNvPr>
          <p:cNvSpPr/>
          <p:nvPr/>
        </p:nvSpPr>
        <p:spPr>
          <a:xfrm>
            <a:off x="3262152" y="4136820"/>
            <a:ext cx="1015999" cy="969212"/>
          </a:xfrm>
          <a:prstGeom prst="mathPlus">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3" name="TextBox 42">
            <a:extLst>
              <a:ext uri="{FF2B5EF4-FFF2-40B4-BE49-F238E27FC236}">
                <a16:creationId xmlns:a16="http://schemas.microsoft.com/office/drawing/2014/main" id="{10CE3534-5424-8841-979E-F02FB768E831}"/>
              </a:ext>
            </a:extLst>
          </p:cNvPr>
          <p:cNvSpPr txBox="1"/>
          <p:nvPr/>
        </p:nvSpPr>
        <p:spPr>
          <a:xfrm>
            <a:off x="3493585" y="4436760"/>
            <a:ext cx="569387" cy="369332"/>
          </a:xfrm>
          <a:prstGeom prst="rect">
            <a:avLst/>
          </a:prstGeom>
          <a:noFill/>
        </p:spPr>
        <p:txBody>
          <a:bodyPr wrap="square" rtlCol="0">
            <a:spAutoFit/>
          </a:bodyPr>
          <a:lstStyle/>
          <a:p>
            <a:r>
              <a:rPr lang="en-US" dirty="0"/>
              <a:t>HIV</a:t>
            </a:r>
          </a:p>
        </p:txBody>
      </p:sp>
    </p:spTree>
    <p:extLst>
      <p:ext uri="{BB962C8B-B14F-4D97-AF65-F5344CB8AC3E}">
        <p14:creationId xmlns:p14="http://schemas.microsoft.com/office/powerpoint/2010/main" val="351494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0578" y="1468318"/>
            <a:ext cx="11690843" cy="456949"/>
          </a:xfrm>
        </p:spPr>
        <p:txBody>
          <a:bodyPr/>
          <a:lstStyle/>
          <a:p>
            <a:pPr algn="ctr"/>
            <a:r>
              <a:rPr lang="en-US" sz="5400" dirty="0"/>
              <a:t>DREAMS and DATA</a:t>
            </a:r>
          </a:p>
          <a:p>
            <a:pPr algn="ctr"/>
            <a:r>
              <a:rPr lang="en-US" sz="5400" dirty="0"/>
              <a:t>DREAMS is a structural and now addition of </a:t>
            </a:r>
            <a:r>
              <a:rPr lang="en-US" sz="5400" dirty="0" err="1"/>
              <a:t>PrEP</a:t>
            </a:r>
            <a:r>
              <a:rPr lang="en-US" sz="5400" dirty="0"/>
              <a:t> comprehensive program of primary prevention </a:t>
            </a:r>
          </a:p>
        </p:txBody>
      </p:sp>
    </p:spTree>
    <p:extLst>
      <p:ext uri="{BB962C8B-B14F-4D97-AF65-F5344CB8AC3E}">
        <p14:creationId xmlns:p14="http://schemas.microsoft.com/office/powerpoint/2010/main" val="312699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oneyCA\AppData\Local\Microsoft\Windows\Temporary Internet Files\Content.Outlook\VDK38O13\DREAMS-Countries-Map_2018Update (2).jpg"/>
          <p:cNvPicPr preferRelativeResize="0">
            <a:picLocks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462868"/>
      </p:ext>
    </p:extLst>
  </p:cSld>
  <p:clrMapOvr>
    <a:masterClrMapping/>
  </p:clrMapOvr>
</p:sld>
</file>

<file path=ppt/theme/theme1.xml><?xml version="1.0" encoding="utf-8"?>
<a:theme xmlns:a="http://schemas.openxmlformats.org/drawingml/2006/main" name="3_Office Theme">
  <a:themeElements>
    <a:clrScheme name="DREAMS 1">
      <a:dk1>
        <a:srgbClr val="1C1668"/>
      </a:dk1>
      <a:lt1>
        <a:sysClr val="window" lastClr="FFFFFF"/>
      </a:lt1>
      <a:dk2>
        <a:srgbClr val="212121"/>
      </a:dk2>
      <a:lt2>
        <a:srgbClr val="FFFFFF"/>
      </a:lt2>
      <a:accent1>
        <a:srgbClr val="1B1565"/>
      </a:accent1>
      <a:accent2>
        <a:srgbClr val="932B3B"/>
      </a:accent2>
      <a:accent3>
        <a:srgbClr val="D87A2C"/>
      </a:accent3>
      <a:accent4>
        <a:srgbClr val="FEC626"/>
      </a:accent4>
      <a:accent5>
        <a:srgbClr val="EB5959"/>
      </a:accent5>
      <a:accent6>
        <a:srgbClr val="F6A158"/>
      </a:accent6>
      <a:hlink>
        <a:srgbClr val="1C1668"/>
      </a:hlink>
      <a:folHlink>
        <a:srgbClr val="1C16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rmAutofit/>
      </a:bodyPr>
      <a:lstStyle>
        <a:defPPr>
          <a:defRPr sz="1400"/>
        </a:defPPr>
      </a:lstStyle>
    </a:txDef>
  </a:objectDefaults>
  <a:extraClrSchemeLst/>
</a:theme>
</file>

<file path=ppt/theme/theme2.xml><?xml version="1.0" encoding="utf-8"?>
<a:theme xmlns:a="http://schemas.openxmlformats.org/drawingml/2006/main" name="1_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3.xml><?xml version="1.0" encoding="utf-8"?>
<a:theme xmlns:a="http://schemas.openxmlformats.org/drawingml/2006/main" name="3_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4.xml><?xml version="1.0" encoding="utf-8"?>
<a:theme xmlns:a="http://schemas.openxmlformats.org/drawingml/2006/main" name="4_PEPFAR Theme">
  <a:themeElements>
    <a:clrScheme name="PEPFAR">
      <a:dk1>
        <a:srgbClr val="16181A"/>
      </a:dk1>
      <a:lt1>
        <a:srgbClr val="FFFFFF"/>
      </a:lt1>
      <a:dk2>
        <a:srgbClr val="468CA8"/>
      </a:dk2>
      <a:lt2>
        <a:srgbClr val="16181A"/>
      </a:lt2>
      <a:accent1>
        <a:srgbClr val="B64C4B"/>
      </a:accent1>
      <a:accent2>
        <a:srgbClr val="468CA8"/>
      </a:accent2>
      <a:accent3>
        <a:srgbClr val="7F7F7F"/>
      </a:accent3>
      <a:accent4>
        <a:srgbClr val="F47C20"/>
      </a:accent4>
      <a:accent5>
        <a:srgbClr val="009999"/>
      </a:accent5>
      <a:accent6>
        <a:srgbClr val="047AAA"/>
      </a:accent6>
      <a:hlink>
        <a:srgbClr val="0563C1"/>
      </a:hlink>
      <a:folHlink>
        <a:srgbClr val="954F72"/>
      </a:folHlink>
    </a:clrScheme>
    <a:fontScheme name="PEPFA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PFAR Theme" id="{D554F53B-AEC7-4F82-A0D6-B045BF4FA345}" vid="{26E8B40A-6C7F-4326-89A2-440D0D9D62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441</TotalTime>
  <Words>2170</Words>
  <Application>Microsoft Macintosh PowerPoint</Application>
  <PresentationFormat>Widescreen</PresentationFormat>
  <Paragraphs>230</Paragraphs>
  <Slides>39</Slides>
  <Notes>19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Abadi MT Condensed Light</vt:lpstr>
      <vt:lpstr>Arial</vt:lpstr>
      <vt:lpstr>Calibri</vt:lpstr>
      <vt:lpstr>Century Gothic</vt:lpstr>
      <vt:lpstr>KlavikaLight-Plain</vt:lpstr>
      <vt:lpstr>Segoe UI</vt:lpstr>
      <vt:lpstr>Symbol</vt:lpstr>
      <vt:lpstr>Wingdings</vt:lpstr>
      <vt:lpstr>3_Office Theme</vt:lpstr>
      <vt:lpstr>1_PEPFAR Theme</vt:lpstr>
      <vt:lpstr>3_PEPFAR Theme</vt:lpstr>
      <vt:lpstr>4_PEPFAR Theme</vt:lpstr>
      <vt:lpstr>Data leading the way: Designing responses and policy changed based on the numbers  Reaching young women and girls through comprehensive responses  July 23, 2019  Ambassador Deborah Birx, MD U.S. Global AIDS Coordinator</vt:lpstr>
      <vt:lpstr>PowerPoint Presentation</vt:lpstr>
      <vt:lpstr>PowerPoint Presentation</vt:lpstr>
      <vt:lpstr>PowerPoint Presentation</vt:lpstr>
      <vt:lpstr>Key Gaps (children, young men 15-34 and young women 15-24) in Reaching Specific Populations Community Viral Load Suppression By Age and Gender</vt:lpstr>
      <vt:lpstr>PowerPoint Presentation</vt:lpstr>
      <vt:lpstr>PowerPoint Presentation</vt:lpstr>
      <vt:lpstr>PowerPoint Presentation</vt:lpstr>
      <vt:lpstr>PowerPoint Presentation</vt:lpstr>
      <vt:lpstr>Data as a Key Resource in Every Phase of DREAMS </vt:lpstr>
      <vt:lpstr>The DREAMS Partnership</vt:lpstr>
      <vt:lpstr>PowerPoint Presentation</vt:lpstr>
      <vt:lpstr>Our Priorities for Adolescent Girls and Young Women</vt:lpstr>
      <vt:lpstr>PowerPoint Presentation</vt:lpstr>
      <vt:lpstr>Changes in DREAMS Districts  Reported on World AIDS Day, 2018</vt:lpstr>
      <vt:lpstr>PowerPoint Presentation</vt:lpstr>
      <vt:lpstr>PowerPoint Presentation</vt:lpstr>
      <vt:lpstr>Average Percent Decline in DREAMS Districts  2015-2018 Preliminary Data </vt:lpstr>
      <vt:lpstr>PrEP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to the incredible AGYM we are privileged to partner with and our DREAMS teams around the globe</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Toiv, Nora</dc:creator>
  <cp:lastModifiedBy>deborah birx</cp:lastModifiedBy>
  <cp:revision>37</cp:revision>
  <dcterms:created xsi:type="dcterms:W3CDTF">2019-07-05T15:07:45Z</dcterms:created>
  <dcterms:modified xsi:type="dcterms:W3CDTF">2019-07-23T14:34:48Z</dcterms:modified>
</cp:coreProperties>
</file>